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3" r:id="rId1"/>
  </p:sldMasterIdLst>
  <p:sldIdLst>
    <p:sldId id="256" r:id="rId2"/>
    <p:sldId id="257" r:id="rId3"/>
    <p:sldId id="289" r:id="rId4"/>
    <p:sldId id="258" r:id="rId5"/>
    <p:sldId id="260" r:id="rId6"/>
    <p:sldId id="288" r:id="rId7"/>
    <p:sldId id="275" r:id="rId8"/>
    <p:sldId id="285" r:id="rId9"/>
    <p:sldId id="276" r:id="rId10"/>
    <p:sldId id="261" r:id="rId11"/>
    <p:sldId id="294" r:id="rId12"/>
    <p:sldId id="262" r:id="rId13"/>
    <p:sldId id="286" r:id="rId14"/>
    <p:sldId id="263" r:id="rId15"/>
    <p:sldId id="287" r:id="rId16"/>
    <p:sldId id="274" r:id="rId17"/>
    <p:sldId id="264" r:id="rId18"/>
    <p:sldId id="295" r:id="rId19"/>
    <p:sldId id="265" r:id="rId20"/>
    <p:sldId id="290" r:id="rId21"/>
    <p:sldId id="270" r:id="rId22"/>
    <p:sldId id="291" r:id="rId23"/>
    <p:sldId id="271" r:id="rId24"/>
    <p:sldId id="272" r:id="rId25"/>
    <p:sldId id="268" r:id="rId26"/>
    <p:sldId id="280" r:id="rId27"/>
    <p:sldId id="279" r:id="rId28"/>
    <p:sldId id="284" r:id="rId29"/>
    <p:sldId id="269" r:id="rId30"/>
    <p:sldId id="281" r:id="rId31"/>
    <p:sldId id="277" r:id="rId32"/>
    <p:sldId id="282" r:id="rId33"/>
    <p:sldId id="278" r:id="rId34"/>
    <p:sldId id="283" r:id="rId35"/>
    <p:sldId id="292" r:id="rId36"/>
    <p:sldId id="293" r:id="rId37"/>
  </p:sldIdLst>
  <p:sldSz cx="12192000" cy="6858000"/>
  <p:notesSz cx="6888163" cy="100203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91" autoAdjust="0"/>
    <p:restoredTop sz="94660"/>
  </p:normalViewPr>
  <p:slideViewPr>
    <p:cSldViewPr snapToGrid="0">
      <p:cViewPr varScale="1">
        <p:scale>
          <a:sx n="74" d="100"/>
          <a:sy n="74" d="100"/>
        </p:scale>
        <p:origin x="51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C4460182-4525-460D-B778-02004DE7733B}" type="datetimeFigureOut">
              <a:rPr lang="fr-FR" smtClean="0"/>
              <a:t>05/11/2015</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81937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4460182-4525-460D-B778-02004DE7733B}" type="datetimeFigureOut">
              <a:rPr lang="fr-FR" smtClean="0"/>
              <a:t>05/11/2015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3572252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C4460182-4525-460D-B778-02004DE7733B}" type="datetimeFigureOut">
              <a:rPr lang="fr-FR" smtClean="0"/>
              <a:t>05/11/2015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3072812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C4460182-4525-460D-B778-02004DE7733B}" type="datetimeFigureOut">
              <a:rPr lang="fr-FR" smtClean="0"/>
              <a:t>05/11/2015</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3919867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C4460182-4525-460D-B778-02004DE7733B}" type="datetimeFigureOut">
              <a:rPr lang="fr-FR" smtClean="0"/>
              <a:t>05/11/2015</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3259400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C4460182-4525-460D-B778-02004DE7733B}" type="datetimeFigureOut">
              <a:rPr lang="fr-FR" smtClean="0"/>
              <a:t>05/11/2015</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573660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60182-4525-460D-B778-02004DE7733B}" type="datetimeFigureOut">
              <a:rPr lang="fr-FR" smtClean="0"/>
              <a:t>05/11/2015</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1429039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C4460182-4525-460D-B778-02004DE7733B}" type="datetimeFigureOut">
              <a:rPr lang="fr-FR" smtClean="0"/>
              <a:t>05/11/2015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814822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C4460182-4525-460D-B778-02004DE7733B}" type="datetimeFigureOut">
              <a:rPr lang="fr-FR" smtClean="0"/>
              <a:t>05/11/2015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2584827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C4460182-4525-460D-B778-02004DE7733B}" type="datetimeFigureOut">
              <a:rPr lang="fr-FR" smtClean="0"/>
              <a:t>05/11/2015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2529642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C4460182-4525-460D-B778-02004DE7733B}" type="datetimeFigureOut">
              <a:rPr lang="fr-FR" smtClean="0"/>
              <a:t>05/11/2015</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1F5F41-897C-45CA-A83A-1FE980F02894}"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09345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C4460182-4525-460D-B778-02004DE7733B}" type="datetimeFigureOut">
              <a:rPr lang="fr-FR" smtClean="0"/>
              <a:t>05/11/2015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3147535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C4460182-4525-460D-B778-02004DE7733B}" type="datetimeFigureOut">
              <a:rPr lang="fr-FR" smtClean="0"/>
              <a:t>05/11/2015</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1F5F41-897C-45CA-A83A-1FE980F02894}"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02315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C4460182-4525-460D-B778-02004DE7733B}" type="datetimeFigureOut">
              <a:rPr lang="fr-FR" smtClean="0"/>
              <a:t>05/11/2015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678719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4460182-4525-460D-B778-02004DE7733B}" type="datetimeFigureOut">
              <a:rPr lang="fr-FR" smtClean="0"/>
              <a:t>05/11/2015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2157971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4460182-4525-460D-B778-02004DE7733B}" type="datetimeFigureOut">
              <a:rPr lang="fr-FR" smtClean="0"/>
              <a:t>05/11/2015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1F5F41-897C-45CA-A83A-1FE980F02894}" type="slidenum">
              <a:rPr lang="fr-FR" smtClean="0"/>
              <a:t>‹N°›</a:t>
            </a:fld>
            <a:endParaRPr lang="fr-FR"/>
          </a:p>
        </p:txBody>
      </p:sp>
    </p:spTree>
    <p:extLst>
      <p:ext uri="{BB962C8B-B14F-4D97-AF65-F5344CB8AC3E}">
        <p14:creationId xmlns:p14="http://schemas.microsoft.com/office/powerpoint/2010/main" val="1877092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4460182-4525-460D-B778-02004DE7733B}" type="datetimeFigureOut">
              <a:rPr lang="fr-FR" smtClean="0"/>
              <a:t>05/11/2015</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51F5F41-897C-45CA-A83A-1FE980F02894}" type="slidenum">
              <a:rPr lang="fr-FR" smtClean="0"/>
              <a:t>‹N°›</a:t>
            </a:fld>
            <a:endParaRPr lang="fr-FR"/>
          </a:p>
        </p:txBody>
      </p:sp>
    </p:spTree>
    <p:extLst>
      <p:ext uri="{BB962C8B-B14F-4D97-AF65-F5344CB8AC3E}">
        <p14:creationId xmlns:p14="http://schemas.microsoft.com/office/powerpoint/2010/main" val="118331315"/>
      </p:ext>
    </p:extLst>
  </p:cSld>
  <p:clrMap bg1="lt1" tx1="dk1" bg2="lt2" tx2="dk2" accent1="accent1" accent2="accent2" accent3="accent3" accent4="accent4" accent5="accent5" accent6="accent6" hlink="hlink" folHlink="folHlink"/>
  <p:sldLayoutIdLst>
    <p:sldLayoutId id="2147484364" r:id="rId1"/>
    <p:sldLayoutId id="2147484365" r:id="rId2"/>
    <p:sldLayoutId id="2147484366" r:id="rId3"/>
    <p:sldLayoutId id="2147484367" r:id="rId4"/>
    <p:sldLayoutId id="2147484368" r:id="rId5"/>
    <p:sldLayoutId id="2147484369" r:id="rId6"/>
    <p:sldLayoutId id="2147484370" r:id="rId7"/>
    <p:sldLayoutId id="2147484371" r:id="rId8"/>
    <p:sldLayoutId id="2147484372" r:id="rId9"/>
    <p:sldLayoutId id="2147484373" r:id="rId10"/>
    <p:sldLayoutId id="2147484374" r:id="rId11"/>
    <p:sldLayoutId id="2147484375" r:id="rId12"/>
    <p:sldLayoutId id="2147484376" r:id="rId13"/>
    <p:sldLayoutId id="2147484377" r:id="rId14"/>
    <p:sldLayoutId id="2147484378" r:id="rId15"/>
    <p:sldLayoutId id="214748437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en.wikipedia.org/wiki/Monasticis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re 19"/>
          <p:cNvSpPr>
            <a:spLocks noGrp="1"/>
          </p:cNvSpPr>
          <p:nvPr>
            <p:ph type="ctrTitle"/>
          </p:nvPr>
        </p:nvSpPr>
        <p:spPr/>
        <p:txBody>
          <a:bodyPr>
            <a:normAutofit fontScale="90000"/>
          </a:bodyPr>
          <a:lstStyle/>
          <a:p>
            <a:pPr algn="ctr"/>
            <a:r>
              <a:rPr lang="fr-FR" dirty="0" smtClean="0"/>
              <a:t>BODY, SOUL AND SPIRIT AND </a:t>
            </a:r>
            <a:br>
              <a:rPr lang="fr-FR" dirty="0" smtClean="0"/>
            </a:br>
            <a:r>
              <a:rPr lang="fr-FR" dirty="0" smtClean="0"/>
              <a:t>THE EXERCISE OF DEATH</a:t>
            </a:r>
            <a:endParaRPr lang="fr-FR" dirty="0"/>
          </a:p>
        </p:txBody>
      </p:sp>
      <p:sp>
        <p:nvSpPr>
          <p:cNvPr id="21" name="Sous-titre 20"/>
          <p:cNvSpPr>
            <a:spLocks noGrp="1"/>
          </p:cNvSpPr>
          <p:nvPr>
            <p:ph type="subTitle" idx="1"/>
          </p:nvPr>
        </p:nvSpPr>
        <p:spPr/>
        <p:txBody>
          <a:bodyPr/>
          <a:lstStyle/>
          <a:p>
            <a:pPr algn="ctr"/>
            <a:endParaRPr lang="fr-FR" dirty="0"/>
          </a:p>
        </p:txBody>
      </p:sp>
    </p:spTree>
    <p:extLst>
      <p:ext uri="{BB962C8B-B14F-4D97-AF65-F5344CB8AC3E}">
        <p14:creationId xmlns:p14="http://schemas.microsoft.com/office/powerpoint/2010/main" val="128556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Body, </a:t>
            </a:r>
            <a:r>
              <a:rPr lang="fr-FR" dirty="0"/>
              <a:t>s</a:t>
            </a:r>
            <a:r>
              <a:rPr lang="fr-FR" dirty="0" smtClean="0"/>
              <a:t>oul and spirit</a:t>
            </a:r>
            <a:endParaRPr lang="fr-FR" dirty="0"/>
          </a:p>
        </p:txBody>
      </p:sp>
      <p:sp>
        <p:nvSpPr>
          <p:cNvPr id="3" name="Espace réservé du contenu 2"/>
          <p:cNvSpPr>
            <a:spLocks noGrp="1"/>
          </p:cNvSpPr>
          <p:nvPr>
            <p:ph idx="1"/>
          </p:nvPr>
        </p:nvSpPr>
        <p:spPr/>
        <p:txBody>
          <a:bodyPr>
            <a:normAutofit/>
          </a:bodyPr>
          <a:lstStyle/>
          <a:p>
            <a:pPr algn="just"/>
            <a:r>
              <a:rPr lang="fr-FR" dirty="0" smtClean="0"/>
              <a:t>The french </a:t>
            </a:r>
            <a:r>
              <a:rPr lang="fr-FR" dirty="0" err="1" smtClean="0"/>
              <a:t>anthropologist</a:t>
            </a:r>
            <a:r>
              <a:rPr lang="fr-FR" dirty="0" smtClean="0"/>
              <a:t> Michel </a:t>
            </a:r>
            <a:r>
              <a:rPr lang="fr-FR" dirty="0" err="1" smtClean="0"/>
              <a:t>Fromaget</a:t>
            </a:r>
            <a:r>
              <a:rPr lang="fr-FR" dirty="0" smtClean="0"/>
              <a:t> </a:t>
            </a:r>
            <a:r>
              <a:rPr lang="fr-FR" dirty="0" err="1" smtClean="0"/>
              <a:t>coined</a:t>
            </a:r>
            <a:r>
              <a:rPr lang="fr-FR" dirty="0" smtClean="0"/>
              <a:t> the </a:t>
            </a:r>
            <a:r>
              <a:rPr lang="fr-FR" dirty="0" err="1" smtClean="0"/>
              <a:t>term</a:t>
            </a:r>
            <a:r>
              <a:rPr lang="fr-FR" dirty="0" smtClean="0"/>
              <a:t> ‘</a:t>
            </a:r>
            <a:r>
              <a:rPr lang="fr-FR" dirty="0" err="1" smtClean="0"/>
              <a:t>ternary</a:t>
            </a:r>
            <a:r>
              <a:rPr lang="fr-FR" dirty="0" smtClean="0"/>
              <a:t> </a:t>
            </a:r>
            <a:r>
              <a:rPr lang="fr-FR" dirty="0" err="1" smtClean="0"/>
              <a:t>anthropology</a:t>
            </a:r>
            <a:r>
              <a:rPr lang="fr-FR" dirty="0" smtClean="0"/>
              <a:t>’ or ‘spiritual </a:t>
            </a:r>
            <a:r>
              <a:rPr lang="fr-FR" dirty="0" err="1" smtClean="0"/>
              <a:t>anthropology</a:t>
            </a:r>
            <a:r>
              <a:rPr lang="fr-FR" dirty="0" smtClean="0"/>
              <a:t>’.</a:t>
            </a:r>
          </a:p>
          <a:p>
            <a:pPr algn="just"/>
            <a:r>
              <a:rPr lang="fr-FR" dirty="0" err="1" smtClean="0"/>
              <a:t>According</a:t>
            </a:r>
            <a:r>
              <a:rPr lang="fr-FR" dirty="0" smtClean="0"/>
              <a:t> to </a:t>
            </a:r>
            <a:r>
              <a:rPr lang="fr-FR" dirty="0" err="1" smtClean="0"/>
              <a:t>him</a:t>
            </a:r>
            <a:r>
              <a:rPr lang="fr-FR" dirty="0" smtClean="0"/>
              <a:t>, the </a:t>
            </a:r>
            <a:r>
              <a:rPr lang="fr-FR" dirty="0" err="1" smtClean="0"/>
              <a:t>ternary</a:t>
            </a:r>
            <a:r>
              <a:rPr lang="fr-FR" dirty="0" smtClean="0"/>
              <a:t> </a:t>
            </a:r>
            <a:r>
              <a:rPr lang="fr-FR" dirty="0" err="1" smtClean="0"/>
              <a:t>anthropology</a:t>
            </a:r>
            <a:r>
              <a:rPr lang="fr-FR" dirty="0" smtClean="0"/>
              <a:t> </a:t>
            </a:r>
            <a:r>
              <a:rPr lang="fr-FR" dirty="0" err="1" smtClean="0"/>
              <a:t>is</a:t>
            </a:r>
            <a:r>
              <a:rPr lang="fr-FR" dirty="0" smtClean="0"/>
              <a:t> a conception of </a:t>
            </a:r>
            <a:r>
              <a:rPr lang="fr-FR" dirty="0" err="1" smtClean="0"/>
              <a:t>human</a:t>
            </a:r>
            <a:r>
              <a:rPr lang="fr-FR" dirty="0" smtClean="0"/>
              <a:t> </a:t>
            </a:r>
            <a:r>
              <a:rPr lang="fr-FR" dirty="0" err="1" smtClean="0"/>
              <a:t>being</a:t>
            </a:r>
            <a:r>
              <a:rPr lang="fr-FR" dirty="0" smtClean="0"/>
              <a:t>  </a:t>
            </a:r>
            <a:r>
              <a:rPr lang="fr-FR" dirty="0" err="1" smtClean="0"/>
              <a:t>common</a:t>
            </a:r>
            <a:r>
              <a:rPr lang="fr-FR" dirty="0" smtClean="0"/>
              <a:t> to the </a:t>
            </a:r>
            <a:r>
              <a:rPr lang="fr-FR" dirty="0" err="1" smtClean="0"/>
              <a:t>great</a:t>
            </a:r>
            <a:r>
              <a:rPr lang="fr-FR" dirty="0" smtClean="0"/>
              <a:t> traditions and religions of the East and the West </a:t>
            </a:r>
          </a:p>
          <a:p>
            <a:pPr algn="just"/>
            <a:r>
              <a:rPr lang="fr-FR" dirty="0" smtClean="0"/>
              <a:t>It </a:t>
            </a:r>
            <a:r>
              <a:rPr lang="fr-FR" dirty="0" err="1" smtClean="0"/>
              <a:t>conceives</a:t>
            </a:r>
            <a:r>
              <a:rPr lang="fr-FR" dirty="0" smtClean="0"/>
              <a:t> </a:t>
            </a:r>
            <a:r>
              <a:rPr lang="fr-FR" dirty="0" err="1" smtClean="0"/>
              <a:t>human</a:t>
            </a:r>
            <a:r>
              <a:rPr lang="fr-FR" dirty="0" smtClean="0"/>
              <a:t> </a:t>
            </a:r>
            <a:r>
              <a:rPr lang="fr-FR" dirty="0" err="1" smtClean="0"/>
              <a:t>being</a:t>
            </a:r>
            <a:r>
              <a:rPr lang="fr-FR" dirty="0" smtClean="0"/>
              <a:t> as </a:t>
            </a:r>
            <a:r>
              <a:rPr lang="fr-FR" dirty="0" err="1" smtClean="0"/>
              <a:t>being</a:t>
            </a:r>
            <a:r>
              <a:rPr lang="fr-FR" dirty="0" smtClean="0"/>
              <a:t> the </a:t>
            </a:r>
            <a:r>
              <a:rPr lang="fr-FR" dirty="0" err="1" smtClean="0"/>
              <a:t>result</a:t>
            </a:r>
            <a:r>
              <a:rPr lang="fr-FR" dirty="0" smtClean="0"/>
              <a:t> of </a:t>
            </a:r>
            <a:r>
              <a:rPr lang="fr-FR" dirty="0" err="1" smtClean="0"/>
              <a:t>three</a:t>
            </a:r>
            <a:r>
              <a:rPr lang="fr-FR" dirty="0" smtClean="0"/>
              <a:t> </a:t>
            </a:r>
            <a:r>
              <a:rPr lang="fr-FR" dirty="0" err="1" smtClean="0"/>
              <a:t>fundamental</a:t>
            </a:r>
            <a:r>
              <a:rPr lang="fr-FR" dirty="0" smtClean="0"/>
              <a:t> </a:t>
            </a:r>
            <a:r>
              <a:rPr lang="fr-FR" dirty="0" err="1" smtClean="0"/>
              <a:t>elements</a:t>
            </a:r>
            <a:r>
              <a:rPr lang="fr-FR" dirty="0" smtClean="0"/>
              <a:t>:</a:t>
            </a:r>
          </a:p>
          <a:p>
            <a:pPr marL="0" indent="0" algn="just">
              <a:buNone/>
            </a:pPr>
            <a:r>
              <a:rPr lang="fr-FR" dirty="0" smtClean="0"/>
              <a:t>				- The body (</a:t>
            </a:r>
            <a:r>
              <a:rPr lang="fr-FR" i="1" dirty="0" err="1" smtClean="0"/>
              <a:t>sôma</a:t>
            </a:r>
            <a:r>
              <a:rPr lang="fr-FR" dirty="0" smtClean="0"/>
              <a:t>)</a:t>
            </a:r>
          </a:p>
          <a:p>
            <a:pPr marL="0" indent="0" algn="just">
              <a:buNone/>
            </a:pPr>
            <a:r>
              <a:rPr lang="fr-FR" dirty="0"/>
              <a:t>	</a:t>
            </a:r>
            <a:r>
              <a:rPr lang="fr-FR" dirty="0" smtClean="0"/>
              <a:t>			- the soul (</a:t>
            </a:r>
            <a:r>
              <a:rPr lang="fr-FR" i="1" dirty="0" err="1" smtClean="0"/>
              <a:t>psukhê</a:t>
            </a:r>
            <a:r>
              <a:rPr lang="fr-FR" i="1" dirty="0" smtClean="0"/>
              <a:t>)</a:t>
            </a:r>
            <a:endParaRPr lang="fr-FR" dirty="0" smtClean="0"/>
          </a:p>
          <a:p>
            <a:pPr marL="0" indent="0" algn="just">
              <a:buNone/>
            </a:pPr>
            <a:r>
              <a:rPr lang="fr-FR" dirty="0"/>
              <a:t>	</a:t>
            </a:r>
            <a:r>
              <a:rPr lang="fr-FR" dirty="0" smtClean="0"/>
              <a:t>			- the </a:t>
            </a:r>
            <a:r>
              <a:rPr lang="fr-FR" dirty="0" err="1" smtClean="0"/>
              <a:t>mind</a:t>
            </a:r>
            <a:r>
              <a:rPr lang="fr-FR" dirty="0" smtClean="0"/>
              <a:t>, or the intellect or the spirit  (</a:t>
            </a:r>
            <a:r>
              <a:rPr lang="fr-FR" i="1" dirty="0" err="1" smtClean="0"/>
              <a:t>noûs</a:t>
            </a:r>
            <a:r>
              <a:rPr lang="fr-FR" dirty="0" smtClean="0"/>
              <a:t>) </a:t>
            </a:r>
          </a:p>
          <a:p>
            <a:pPr marL="0" indent="0">
              <a:buNone/>
            </a:pPr>
            <a:endParaRPr lang="fr-FR" dirty="0" smtClean="0"/>
          </a:p>
          <a:p>
            <a:endParaRPr lang="fr-FR" dirty="0" smtClean="0"/>
          </a:p>
          <a:p>
            <a:pPr marL="0" indent="0">
              <a:buNone/>
            </a:pPr>
            <a:endParaRPr lang="fr-FR" dirty="0"/>
          </a:p>
        </p:txBody>
      </p:sp>
    </p:spTree>
    <p:extLst>
      <p:ext uri="{BB962C8B-B14F-4D97-AF65-F5344CB8AC3E}">
        <p14:creationId xmlns:p14="http://schemas.microsoft.com/office/powerpoint/2010/main" val="493874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Body, </a:t>
            </a:r>
            <a:r>
              <a:rPr lang="fr-FR" dirty="0"/>
              <a:t>s</a:t>
            </a:r>
            <a:r>
              <a:rPr lang="fr-FR" dirty="0" smtClean="0"/>
              <a:t>oul and spirit</a:t>
            </a:r>
            <a:endParaRPr lang="fr-FR" dirty="0"/>
          </a:p>
        </p:txBody>
      </p:sp>
      <p:sp>
        <p:nvSpPr>
          <p:cNvPr id="3" name="Espace réservé du contenu 2"/>
          <p:cNvSpPr>
            <a:spLocks noGrp="1"/>
          </p:cNvSpPr>
          <p:nvPr>
            <p:ph idx="1"/>
          </p:nvPr>
        </p:nvSpPr>
        <p:spPr/>
        <p:txBody>
          <a:bodyPr>
            <a:normAutofit/>
          </a:bodyPr>
          <a:lstStyle/>
          <a:p>
            <a:pPr algn="just"/>
            <a:r>
              <a:rPr lang="fr-FR" dirty="0" smtClean="0"/>
              <a:t>It </a:t>
            </a:r>
            <a:r>
              <a:rPr lang="fr-FR" dirty="0" err="1" smtClean="0"/>
              <a:t>grants</a:t>
            </a:r>
            <a:r>
              <a:rPr lang="fr-FR" dirty="0" smtClean="0"/>
              <a:t> to the </a:t>
            </a:r>
            <a:r>
              <a:rPr lang="fr-FR" dirty="0" err="1" smtClean="0"/>
              <a:t>mind</a:t>
            </a:r>
            <a:r>
              <a:rPr lang="fr-FR" dirty="0" smtClean="0"/>
              <a:t> (</a:t>
            </a:r>
            <a:r>
              <a:rPr lang="fr-FR" i="1" dirty="0" err="1" smtClean="0"/>
              <a:t>noûs</a:t>
            </a:r>
            <a:r>
              <a:rPr lang="fr-FR" dirty="0" smtClean="0"/>
              <a:t>) an </a:t>
            </a:r>
            <a:r>
              <a:rPr lang="fr-FR" dirty="0" err="1" smtClean="0"/>
              <a:t>ontological</a:t>
            </a:r>
            <a:r>
              <a:rPr lang="fr-FR" dirty="0" smtClean="0"/>
              <a:t> value i.e. a </a:t>
            </a:r>
            <a:r>
              <a:rPr lang="fr-FR" dirty="0" err="1" smtClean="0"/>
              <a:t>definitional</a:t>
            </a:r>
            <a:r>
              <a:rPr lang="fr-FR" dirty="0" smtClean="0"/>
              <a:t> value</a:t>
            </a:r>
          </a:p>
          <a:p>
            <a:pPr algn="just"/>
            <a:r>
              <a:rPr lang="fr-FR" dirty="0" smtClean="0"/>
              <a:t>It formalises a conception of </a:t>
            </a:r>
            <a:r>
              <a:rPr lang="fr-FR" dirty="0" err="1" smtClean="0"/>
              <a:t>human</a:t>
            </a:r>
            <a:r>
              <a:rPr lang="fr-FR" dirty="0" smtClean="0"/>
              <a:t> </a:t>
            </a:r>
            <a:r>
              <a:rPr lang="fr-FR" dirty="0" err="1" smtClean="0"/>
              <a:t>being</a:t>
            </a:r>
            <a:r>
              <a:rPr lang="fr-FR" dirty="0" smtClean="0"/>
              <a:t>, an </a:t>
            </a:r>
            <a:r>
              <a:rPr lang="fr-FR" dirty="0" err="1" smtClean="0"/>
              <a:t>experience</a:t>
            </a:r>
            <a:r>
              <a:rPr lang="fr-FR" dirty="0" smtClean="0"/>
              <a:t> of the </a:t>
            </a:r>
            <a:r>
              <a:rPr lang="fr-FR" dirty="0" err="1" smtClean="0"/>
              <a:t>human</a:t>
            </a:r>
            <a:r>
              <a:rPr lang="fr-FR" dirty="0" smtClean="0"/>
              <a:t> condition. </a:t>
            </a:r>
          </a:p>
          <a:p>
            <a:pPr algn="just"/>
            <a:r>
              <a:rPr lang="fr-FR" dirty="0" smtClean="0"/>
              <a:t>Modern </a:t>
            </a:r>
            <a:r>
              <a:rPr lang="fr-FR" dirty="0" err="1" smtClean="0"/>
              <a:t>anthropology</a:t>
            </a:r>
            <a:r>
              <a:rPr lang="fr-FR" dirty="0" smtClean="0"/>
              <a:t> </a:t>
            </a:r>
            <a:r>
              <a:rPr lang="fr-FR" dirty="0" err="1" smtClean="0"/>
              <a:t>only</a:t>
            </a:r>
            <a:r>
              <a:rPr lang="fr-FR" dirty="0" smtClean="0"/>
              <a:t> </a:t>
            </a:r>
            <a:r>
              <a:rPr lang="fr-FR" dirty="0" err="1" smtClean="0"/>
              <a:t>validates</a:t>
            </a:r>
            <a:r>
              <a:rPr lang="fr-FR" dirty="0" smtClean="0"/>
              <a:t> the </a:t>
            </a:r>
            <a:r>
              <a:rPr lang="fr-FR" dirty="0" err="1" smtClean="0"/>
              <a:t>two</a:t>
            </a:r>
            <a:r>
              <a:rPr lang="fr-FR" dirty="0" smtClean="0"/>
              <a:t> first dimensions i.e. the body and the soul</a:t>
            </a:r>
          </a:p>
          <a:p>
            <a:pPr marL="0" indent="0">
              <a:buNone/>
            </a:pPr>
            <a:endParaRPr lang="fr-FR" dirty="0" smtClean="0"/>
          </a:p>
          <a:p>
            <a:endParaRPr lang="fr-FR" dirty="0" smtClean="0"/>
          </a:p>
          <a:p>
            <a:pPr marL="0" indent="0">
              <a:buNone/>
            </a:pPr>
            <a:endParaRPr lang="fr-FR" dirty="0"/>
          </a:p>
        </p:txBody>
      </p:sp>
    </p:spTree>
    <p:extLst>
      <p:ext uri="{BB962C8B-B14F-4D97-AF65-F5344CB8AC3E}">
        <p14:creationId xmlns:p14="http://schemas.microsoft.com/office/powerpoint/2010/main" val="1370101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A few books </a:t>
            </a:r>
            <a:r>
              <a:rPr lang="fr-FR" dirty="0" err="1" smtClean="0"/>
              <a:t>written</a:t>
            </a:r>
            <a:r>
              <a:rPr lang="fr-FR" dirty="0" smtClean="0"/>
              <a:t> by Michel </a:t>
            </a:r>
            <a:r>
              <a:rPr lang="fr-FR" dirty="0" err="1" smtClean="0"/>
              <a:t>Fromaget</a:t>
            </a:r>
            <a:r>
              <a:rPr lang="fr-FR" dirty="0" smtClean="0"/>
              <a:t> </a:t>
            </a:r>
            <a:br>
              <a:rPr lang="fr-FR" dirty="0" smtClean="0"/>
            </a:br>
            <a:r>
              <a:rPr lang="fr-FR" dirty="0" smtClean="0"/>
              <a:t>(no </a:t>
            </a:r>
            <a:r>
              <a:rPr lang="fr-FR" dirty="0" err="1" smtClean="0"/>
              <a:t>english</a:t>
            </a:r>
            <a:r>
              <a:rPr lang="fr-FR" dirty="0" smtClean="0"/>
              <a:t> translations </a:t>
            </a:r>
            <a:r>
              <a:rPr lang="fr-FR" dirty="0" err="1" smtClean="0"/>
              <a:t>available</a:t>
            </a:r>
            <a:r>
              <a:rPr lang="fr-FR" dirty="0" smtClean="0"/>
              <a:t>)</a:t>
            </a:r>
            <a:endParaRPr lang="fr-FR" dirty="0"/>
          </a:p>
        </p:txBody>
      </p:sp>
      <p:pic>
        <p:nvPicPr>
          <p:cNvPr id="5" name="Espace réservé du contenu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318197" y="2408350"/>
            <a:ext cx="4185633" cy="3387144"/>
          </a:xfrm>
        </p:spPr>
      </p:pic>
      <p:pic>
        <p:nvPicPr>
          <p:cNvPr id="8" name="Espace réservé du contenu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80348" y="2408350"/>
            <a:ext cx="3876541" cy="3387143"/>
          </a:xfrm>
        </p:spPr>
      </p:pic>
    </p:spTree>
    <p:extLst>
      <p:ext uri="{BB962C8B-B14F-4D97-AF65-F5344CB8AC3E}">
        <p14:creationId xmlns:p14="http://schemas.microsoft.com/office/powerpoint/2010/main" val="4246880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body, soul and spirit </a:t>
            </a:r>
            <a:r>
              <a:rPr lang="fr-FR" dirty="0" err="1" smtClean="0"/>
              <a:t>paradigm</a:t>
            </a:r>
            <a:endParaRPr lang="fr-FR" dirty="0"/>
          </a:p>
        </p:txBody>
      </p:sp>
      <p:sp>
        <p:nvSpPr>
          <p:cNvPr id="3" name="Espace réservé du contenu 2"/>
          <p:cNvSpPr>
            <a:spLocks noGrp="1"/>
          </p:cNvSpPr>
          <p:nvPr>
            <p:ph idx="1"/>
          </p:nvPr>
        </p:nvSpPr>
        <p:spPr/>
        <p:txBody>
          <a:bodyPr>
            <a:normAutofit/>
          </a:bodyPr>
          <a:lstStyle/>
          <a:p>
            <a:pPr algn="just"/>
            <a:r>
              <a:rPr lang="fr-FR" dirty="0" smtClean="0"/>
              <a:t>The </a:t>
            </a:r>
            <a:r>
              <a:rPr lang="fr-FR" dirty="0" err="1" smtClean="0"/>
              <a:t>term</a:t>
            </a:r>
            <a:r>
              <a:rPr lang="fr-FR" dirty="0" smtClean="0"/>
              <a:t> ‘</a:t>
            </a:r>
            <a:r>
              <a:rPr lang="fr-FR" dirty="0" err="1" smtClean="0"/>
              <a:t>paradigm</a:t>
            </a:r>
            <a:r>
              <a:rPr lang="fr-FR" dirty="0" smtClean="0"/>
              <a:t>’ </a:t>
            </a:r>
            <a:r>
              <a:rPr lang="fr-FR" dirty="0" err="1" smtClean="0"/>
              <a:t>comes</a:t>
            </a:r>
            <a:r>
              <a:rPr lang="fr-FR" dirty="0" smtClean="0"/>
              <a:t> </a:t>
            </a:r>
            <a:r>
              <a:rPr lang="fr-FR" dirty="0" err="1" smtClean="0"/>
              <a:t>from</a:t>
            </a:r>
            <a:r>
              <a:rPr lang="fr-FR" dirty="0" smtClean="0"/>
              <a:t> the </a:t>
            </a:r>
            <a:r>
              <a:rPr lang="fr-FR" dirty="0" err="1" smtClean="0"/>
              <a:t>greek</a:t>
            </a:r>
            <a:r>
              <a:rPr lang="fr-FR" dirty="0" smtClean="0"/>
              <a:t> ‘</a:t>
            </a:r>
            <a:r>
              <a:rPr lang="fr-FR" i="1" dirty="0" err="1" smtClean="0"/>
              <a:t>paradigma</a:t>
            </a:r>
            <a:r>
              <a:rPr lang="fr-FR" dirty="0" smtClean="0"/>
              <a:t>’ </a:t>
            </a:r>
            <a:r>
              <a:rPr lang="fr-FR" dirty="0" err="1" smtClean="0"/>
              <a:t>which</a:t>
            </a:r>
            <a:r>
              <a:rPr lang="fr-FR" dirty="0" smtClean="0"/>
              <a:t> </a:t>
            </a:r>
            <a:r>
              <a:rPr lang="fr-FR" dirty="0" err="1" smtClean="0"/>
              <a:t>means</a:t>
            </a:r>
            <a:r>
              <a:rPr lang="fr-FR" dirty="0"/>
              <a:t> </a:t>
            </a:r>
            <a:r>
              <a:rPr lang="fr-FR" dirty="0" smtClean="0"/>
              <a:t>‘model’ or ‘exemple’</a:t>
            </a:r>
          </a:p>
          <a:p>
            <a:pPr algn="just"/>
            <a:r>
              <a:rPr lang="fr-FR" dirty="0" smtClean="0"/>
              <a:t>It </a:t>
            </a:r>
            <a:r>
              <a:rPr lang="fr-FR" dirty="0" err="1" smtClean="0"/>
              <a:t>is</a:t>
            </a:r>
            <a:r>
              <a:rPr lang="fr-FR" dirty="0" smtClean="0"/>
              <a:t> a system of </a:t>
            </a:r>
            <a:r>
              <a:rPr lang="fr-FR" dirty="0" err="1" smtClean="0"/>
              <a:t>representation</a:t>
            </a:r>
            <a:r>
              <a:rPr lang="fr-FR" dirty="0" smtClean="0"/>
              <a:t> </a:t>
            </a:r>
            <a:r>
              <a:rPr lang="fr-FR" dirty="0" err="1" smtClean="0"/>
              <a:t>commonly</a:t>
            </a:r>
            <a:r>
              <a:rPr lang="fr-FR" dirty="0" smtClean="0"/>
              <a:t> </a:t>
            </a:r>
            <a:r>
              <a:rPr lang="fr-FR" dirty="0" err="1" smtClean="0"/>
              <a:t>accepted</a:t>
            </a:r>
            <a:r>
              <a:rPr lang="fr-FR" dirty="0" smtClean="0"/>
              <a:t>, </a:t>
            </a:r>
            <a:r>
              <a:rPr lang="fr-FR" dirty="0" err="1" smtClean="0"/>
              <a:t>formed</a:t>
            </a:r>
            <a:r>
              <a:rPr lang="fr-FR" dirty="0" smtClean="0"/>
              <a:t> of </a:t>
            </a:r>
            <a:r>
              <a:rPr lang="fr-FR" dirty="0" err="1" smtClean="0"/>
              <a:t>conceptual</a:t>
            </a:r>
            <a:r>
              <a:rPr lang="fr-FR" dirty="0" smtClean="0"/>
              <a:t> and </a:t>
            </a:r>
            <a:r>
              <a:rPr lang="fr-FR" dirty="0" err="1" smtClean="0"/>
              <a:t>theoretical</a:t>
            </a:r>
            <a:r>
              <a:rPr lang="fr-FR" dirty="0" smtClean="0"/>
              <a:t> </a:t>
            </a:r>
            <a:r>
              <a:rPr lang="fr-FR" dirty="0" err="1" smtClean="0"/>
              <a:t>presuppositions</a:t>
            </a:r>
            <a:r>
              <a:rPr lang="fr-FR" dirty="0" smtClean="0"/>
              <a:t>, </a:t>
            </a:r>
            <a:r>
              <a:rPr lang="fr-FR" dirty="0" err="1" smtClean="0"/>
              <a:t>that</a:t>
            </a:r>
            <a:r>
              <a:rPr lang="fr-FR" dirty="0" smtClean="0"/>
              <a:t> </a:t>
            </a:r>
            <a:r>
              <a:rPr lang="fr-FR" dirty="0" err="1" smtClean="0"/>
              <a:t>ensures</a:t>
            </a:r>
            <a:r>
              <a:rPr lang="fr-FR" dirty="0" smtClean="0"/>
              <a:t> a </a:t>
            </a:r>
            <a:r>
              <a:rPr lang="fr-FR" dirty="0" err="1" smtClean="0"/>
              <a:t>cohesive</a:t>
            </a:r>
            <a:r>
              <a:rPr lang="fr-FR" dirty="0" smtClean="0"/>
              <a:t> vision of the world </a:t>
            </a:r>
            <a:r>
              <a:rPr lang="fr-FR" dirty="0" err="1" smtClean="0"/>
              <a:t>suitable</a:t>
            </a:r>
            <a:r>
              <a:rPr lang="fr-FR" dirty="0" smtClean="0"/>
              <a:t> for a certain culture.</a:t>
            </a:r>
          </a:p>
          <a:p>
            <a:pPr algn="just"/>
            <a:r>
              <a:rPr lang="fr-FR" dirty="0" smtClean="0"/>
              <a:t>A </a:t>
            </a:r>
            <a:r>
              <a:rPr lang="fr-FR" dirty="0" err="1" smtClean="0"/>
              <a:t>paradigm</a:t>
            </a:r>
            <a:r>
              <a:rPr lang="fr-FR" dirty="0" smtClean="0"/>
              <a:t> </a:t>
            </a:r>
            <a:r>
              <a:rPr lang="fr-FR" dirty="0" err="1" smtClean="0"/>
              <a:t>is</a:t>
            </a:r>
            <a:r>
              <a:rPr lang="fr-FR" dirty="0" smtClean="0"/>
              <a:t> a </a:t>
            </a:r>
            <a:r>
              <a:rPr lang="fr-FR" dirty="0" err="1" smtClean="0"/>
              <a:t>representation</a:t>
            </a:r>
            <a:r>
              <a:rPr lang="fr-FR" dirty="0" smtClean="0"/>
              <a:t> of reality </a:t>
            </a:r>
            <a:r>
              <a:rPr lang="fr-FR" dirty="0" err="1" smtClean="0"/>
              <a:t>amongst</a:t>
            </a:r>
            <a:r>
              <a:rPr lang="fr-FR" dirty="0" smtClean="0"/>
              <a:t> </a:t>
            </a:r>
            <a:r>
              <a:rPr lang="fr-FR" dirty="0" err="1" smtClean="0"/>
              <a:t>others</a:t>
            </a:r>
            <a:endParaRPr lang="fr-FR" dirty="0" smtClean="0"/>
          </a:p>
        </p:txBody>
      </p:sp>
    </p:spTree>
    <p:extLst>
      <p:ext uri="{BB962C8B-B14F-4D97-AF65-F5344CB8AC3E}">
        <p14:creationId xmlns:p14="http://schemas.microsoft.com/office/powerpoint/2010/main" val="2361387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body, soul and spirit </a:t>
            </a:r>
            <a:r>
              <a:rPr lang="fr-FR" dirty="0" err="1" smtClean="0"/>
              <a:t>paradigm</a:t>
            </a:r>
            <a:endParaRPr lang="fr-FR" dirty="0"/>
          </a:p>
        </p:txBody>
      </p:sp>
      <p:sp>
        <p:nvSpPr>
          <p:cNvPr id="3" name="Espace réservé du contenu 2"/>
          <p:cNvSpPr>
            <a:spLocks noGrp="1"/>
          </p:cNvSpPr>
          <p:nvPr>
            <p:ph idx="1"/>
          </p:nvPr>
        </p:nvSpPr>
        <p:spPr/>
        <p:txBody>
          <a:bodyPr>
            <a:normAutofit/>
          </a:bodyPr>
          <a:lstStyle/>
          <a:p>
            <a:pPr algn="just"/>
            <a:r>
              <a:rPr lang="fr-FR" dirty="0" smtClean="0"/>
              <a:t>It </a:t>
            </a:r>
            <a:r>
              <a:rPr lang="fr-FR" dirty="0" err="1" smtClean="0"/>
              <a:t>is</a:t>
            </a:r>
            <a:r>
              <a:rPr lang="fr-FR" dirty="0" smtClean="0"/>
              <a:t> not an objective image </a:t>
            </a:r>
            <a:r>
              <a:rPr lang="fr-FR" dirty="0" err="1" smtClean="0"/>
              <a:t>produced</a:t>
            </a:r>
            <a:r>
              <a:rPr lang="fr-FR" dirty="0" smtClean="0"/>
              <a:t> by an impartial gaze about a </a:t>
            </a:r>
            <a:r>
              <a:rPr lang="fr-FR" dirty="0" err="1" smtClean="0"/>
              <a:t>subject</a:t>
            </a:r>
            <a:r>
              <a:rPr lang="fr-FR" dirty="0" smtClean="0"/>
              <a:t> (the </a:t>
            </a:r>
            <a:r>
              <a:rPr lang="fr-FR" dirty="0" err="1" smtClean="0"/>
              <a:t>human</a:t>
            </a:r>
            <a:r>
              <a:rPr lang="fr-FR" dirty="0" smtClean="0"/>
              <a:t> </a:t>
            </a:r>
            <a:r>
              <a:rPr lang="fr-FR" dirty="0" err="1" smtClean="0"/>
              <a:t>being</a:t>
            </a:r>
            <a:r>
              <a:rPr lang="fr-FR" dirty="0" smtClean="0"/>
              <a:t>) </a:t>
            </a:r>
            <a:r>
              <a:rPr lang="fr-FR" dirty="0" err="1" smtClean="0"/>
              <a:t>that</a:t>
            </a:r>
            <a:r>
              <a:rPr lang="fr-FR" dirty="0" smtClean="0"/>
              <a:t> </a:t>
            </a:r>
            <a:r>
              <a:rPr lang="fr-FR" dirty="0" err="1" smtClean="0"/>
              <a:t>would</a:t>
            </a:r>
            <a:r>
              <a:rPr lang="fr-FR" dirty="0" smtClean="0"/>
              <a:t> </a:t>
            </a:r>
            <a:r>
              <a:rPr lang="fr-FR" dirty="0" err="1" smtClean="0"/>
              <a:t>be</a:t>
            </a:r>
            <a:r>
              <a:rPr lang="fr-FR" dirty="0" smtClean="0"/>
              <a:t> </a:t>
            </a:r>
            <a:r>
              <a:rPr lang="fr-FR" dirty="0" err="1" smtClean="0"/>
              <a:t>unmoved</a:t>
            </a:r>
            <a:r>
              <a:rPr lang="fr-FR" dirty="0" smtClean="0"/>
              <a:t> by the latter</a:t>
            </a:r>
          </a:p>
          <a:p>
            <a:pPr algn="just"/>
            <a:r>
              <a:rPr lang="fr-FR" dirty="0" smtClean="0"/>
              <a:t>In </a:t>
            </a:r>
            <a:r>
              <a:rPr lang="fr-FR" dirty="0" err="1" smtClean="0"/>
              <a:t>other</a:t>
            </a:r>
            <a:r>
              <a:rPr lang="fr-FR" dirty="0" smtClean="0"/>
              <a:t> </a:t>
            </a:r>
            <a:r>
              <a:rPr lang="fr-FR" dirty="0" err="1" smtClean="0"/>
              <a:t>words</a:t>
            </a:r>
            <a:r>
              <a:rPr lang="fr-FR" dirty="0" smtClean="0"/>
              <a:t> an </a:t>
            </a:r>
            <a:r>
              <a:rPr lang="fr-FR" dirty="0" err="1" smtClean="0"/>
              <a:t>anthropological</a:t>
            </a:r>
            <a:r>
              <a:rPr lang="fr-FR" dirty="0" smtClean="0"/>
              <a:t> </a:t>
            </a:r>
            <a:r>
              <a:rPr lang="fr-FR" dirty="0" err="1" smtClean="0"/>
              <a:t>paradigm</a:t>
            </a:r>
            <a:r>
              <a:rPr lang="fr-FR" dirty="0" smtClean="0"/>
              <a:t> </a:t>
            </a:r>
            <a:r>
              <a:rPr lang="fr-FR" dirty="0" err="1" smtClean="0"/>
              <a:t>shapes</a:t>
            </a:r>
            <a:r>
              <a:rPr lang="fr-FR" dirty="0" smtClean="0"/>
              <a:t> </a:t>
            </a:r>
            <a:r>
              <a:rPr lang="fr-FR" dirty="0" err="1" smtClean="0"/>
              <a:t>human</a:t>
            </a:r>
            <a:r>
              <a:rPr lang="fr-FR" dirty="0" smtClean="0"/>
              <a:t> </a:t>
            </a:r>
            <a:r>
              <a:rPr lang="fr-FR" dirty="0" err="1" smtClean="0"/>
              <a:t>being</a:t>
            </a:r>
            <a:r>
              <a:rPr lang="fr-FR" dirty="0" smtClean="0"/>
              <a:t> </a:t>
            </a:r>
            <a:r>
              <a:rPr lang="fr-FR" dirty="0" err="1" smtClean="0"/>
              <a:t>himself</a:t>
            </a:r>
            <a:r>
              <a:rPr lang="fr-FR" dirty="0" smtClean="0"/>
              <a:t> in the direction </a:t>
            </a:r>
            <a:r>
              <a:rPr lang="fr-FR" dirty="0" err="1" smtClean="0"/>
              <a:t>designed</a:t>
            </a:r>
            <a:r>
              <a:rPr lang="fr-FR" dirty="0" smtClean="0"/>
              <a:t> by the model. </a:t>
            </a:r>
          </a:p>
          <a:p>
            <a:pPr algn="just"/>
            <a:r>
              <a:rPr lang="fr-FR" dirty="0" smtClean="0"/>
              <a:t>In the </a:t>
            </a:r>
            <a:r>
              <a:rPr lang="fr-FR" dirty="0" err="1" smtClean="0"/>
              <a:t>next</a:t>
            </a:r>
            <a:r>
              <a:rPr lang="fr-FR" dirty="0" smtClean="0"/>
              <a:t> slides </a:t>
            </a:r>
            <a:r>
              <a:rPr lang="fr-FR" dirty="0" err="1" smtClean="0"/>
              <a:t>we</a:t>
            </a:r>
            <a:r>
              <a:rPr lang="fr-FR" dirty="0"/>
              <a:t> </a:t>
            </a:r>
            <a:r>
              <a:rPr lang="fr-FR" dirty="0" err="1" smtClean="0"/>
              <a:t>will</a:t>
            </a:r>
            <a:r>
              <a:rPr lang="fr-FR" dirty="0" smtClean="0"/>
              <a:t> </a:t>
            </a:r>
            <a:r>
              <a:rPr lang="fr-FR" dirty="0" err="1" smtClean="0"/>
              <a:t>develop</a:t>
            </a:r>
            <a:r>
              <a:rPr lang="fr-FR" dirty="0" smtClean="0"/>
              <a:t> </a:t>
            </a:r>
            <a:r>
              <a:rPr lang="fr-FR" dirty="0" err="1" smtClean="0"/>
              <a:t>this</a:t>
            </a:r>
            <a:r>
              <a:rPr lang="fr-FR" dirty="0" smtClean="0"/>
              <a:t> </a:t>
            </a:r>
            <a:r>
              <a:rPr lang="fr-FR" dirty="0" err="1" smtClean="0"/>
              <a:t>three</a:t>
            </a:r>
            <a:r>
              <a:rPr lang="fr-FR" dirty="0" smtClean="0"/>
              <a:t> dimensions of </a:t>
            </a:r>
            <a:r>
              <a:rPr lang="fr-FR" dirty="0" err="1" smtClean="0"/>
              <a:t>human</a:t>
            </a:r>
            <a:r>
              <a:rPr lang="fr-FR" dirty="0" smtClean="0"/>
              <a:t> </a:t>
            </a:r>
            <a:r>
              <a:rPr lang="fr-FR" dirty="0" err="1" smtClean="0"/>
              <a:t>being</a:t>
            </a:r>
            <a:r>
              <a:rPr lang="fr-FR" dirty="0" smtClean="0"/>
              <a:t>. </a:t>
            </a:r>
            <a:endParaRPr lang="fr-FR" dirty="0"/>
          </a:p>
        </p:txBody>
      </p:sp>
    </p:spTree>
    <p:extLst>
      <p:ext uri="{BB962C8B-B14F-4D97-AF65-F5344CB8AC3E}">
        <p14:creationId xmlns:p14="http://schemas.microsoft.com/office/powerpoint/2010/main" val="2587436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General </a:t>
            </a:r>
            <a:r>
              <a:rPr lang="fr-FR" dirty="0" err="1" smtClean="0"/>
              <a:t>considerations</a:t>
            </a:r>
            <a:endParaRPr lang="fr-FR" dirty="0"/>
          </a:p>
        </p:txBody>
      </p:sp>
      <p:sp>
        <p:nvSpPr>
          <p:cNvPr id="3" name="Espace réservé du contenu 2"/>
          <p:cNvSpPr>
            <a:spLocks noGrp="1"/>
          </p:cNvSpPr>
          <p:nvPr>
            <p:ph idx="1"/>
          </p:nvPr>
        </p:nvSpPr>
        <p:spPr/>
        <p:txBody>
          <a:bodyPr>
            <a:normAutofit/>
          </a:bodyPr>
          <a:lstStyle/>
          <a:p>
            <a:pPr algn="just"/>
            <a:r>
              <a:rPr lang="fr-FR" dirty="0" err="1" smtClean="0"/>
              <a:t>Although</a:t>
            </a:r>
            <a:r>
              <a:rPr lang="fr-FR" dirty="0" smtClean="0"/>
              <a:t> the conception of the soul </a:t>
            </a:r>
            <a:r>
              <a:rPr lang="fr-FR" dirty="0" err="1" smtClean="0"/>
              <a:t>differs</a:t>
            </a:r>
            <a:r>
              <a:rPr lang="fr-FR" dirty="0" smtClean="0"/>
              <a:t> in </a:t>
            </a:r>
            <a:r>
              <a:rPr lang="fr-FR" dirty="0" err="1" smtClean="0"/>
              <a:t>each</a:t>
            </a:r>
            <a:r>
              <a:rPr lang="fr-FR" dirty="0" smtClean="0"/>
              <a:t> </a:t>
            </a:r>
            <a:r>
              <a:rPr lang="fr-FR" dirty="0" err="1" smtClean="0"/>
              <a:t>school</a:t>
            </a:r>
            <a:r>
              <a:rPr lang="fr-FR" dirty="0" smtClean="0"/>
              <a:t> of </a:t>
            </a:r>
            <a:r>
              <a:rPr lang="fr-FR" dirty="0" err="1" smtClean="0"/>
              <a:t>ancient</a:t>
            </a:r>
            <a:r>
              <a:rPr lang="fr-FR" dirty="0" smtClean="0"/>
              <a:t>, the </a:t>
            </a:r>
            <a:r>
              <a:rPr lang="fr-FR" dirty="0" err="1" smtClean="0"/>
              <a:t>three</a:t>
            </a:r>
            <a:r>
              <a:rPr lang="fr-FR" dirty="0" smtClean="0"/>
              <a:t> parts distinction in </a:t>
            </a:r>
            <a:r>
              <a:rPr lang="fr-FR" dirty="0" err="1" smtClean="0"/>
              <a:t>human</a:t>
            </a:r>
            <a:r>
              <a:rPr lang="fr-FR" dirty="0" smtClean="0"/>
              <a:t> </a:t>
            </a:r>
            <a:r>
              <a:rPr lang="fr-FR" dirty="0" err="1" smtClean="0"/>
              <a:t>being</a:t>
            </a:r>
            <a:r>
              <a:rPr lang="fr-FR" dirty="0" smtClean="0"/>
              <a:t> </a:t>
            </a:r>
            <a:r>
              <a:rPr lang="fr-FR" dirty="0" err="1" smtClean="0"/>
              <a:t>is</a:t>
            </a:r>
            <a:r>
              <a:rPr lang="fr-FR" dirty="0" smtClean="0"/>
              <a:t> an </a:t>
            </a:r>
            <a:r>
              <a:rPr lang="fr-FR" dirty="0" err="1" smtClean="0"/>
              <a:t>evidence</a:t>
            </a:r>
            <a:r>
              <a:rPr lang="fr-FR" dirty="0" smtClean="0"/>
              <a:t> for Ancient </a:t>
            </a:r>
            <a:r>
              <a:rPr lang="fr-FR" dirty="0" err="1"/>
              <a:t>P</a:t>
            </a:r>
            <a:r>
              <a:rPr lang="fr-FR" dirty="0" err="1" smtClean="0"/>
              <a:t>hilosophy</a:t>
            </a:r>
            <a:r>
              <a:rPr lang="fr-FR" dirty="0" smtClean="0"/>
              <a:t> but </a:t>
            </a:r>
            <a:r>
              <a:rPr lang="fr-FR" dirty="0" err="1" smtClean="0"/>
              <a:t>also</a:t>
            </a:r>
            <a:r>
              <a:rPr lang="fr-FR" dirty="0" smtClean="0"/>
              <a:t> </a:t>
            </a:r>
            <a:r>
              <a:rPr lang="fr-FR" dirty="0"/>
              <a:t>A</a:t>
            </a:r>
            <a:r>
              <a:rPr lang="fr-FR" dirty="0" smtClean="0"/>
              <a:t>ncient </a:t>
            </a:r>
            <a:r>
              <a:rPr lang="fr-FR" dirty="0" err="1"/>
              <a:t>C</a:t>
            </a:r>
            <a:r>
              <a:rPr lang="fr-FR" dirty="0" err="1" smtClean="0"/>
              <a:t>hristianity</a:t>
            </a:r>
            <a:r>
              <a:rPr lang="fr-FR" dirty="0" smtClean="0"/>
              <a:t>. </a:t>
            </a:r>
            <a:r>
              <a:rPr lang="fr-FR" dirty="0" err="1" smtClean="0"/>
              <a:t>Plato</a:t>
            </a:r>
            <a:r>
              <a:rPr lang="fr-FR" dirty="0" smtClean="0"/>
              <a:t>, </a:t>
            </a:r>
            <a:r>
              <a:rPr lang="fr-FR" dirty="0" err="1" smtClean="0"/>
              <a:t>Aristotle</a:t>
            </a:r>
            <a:r>
              <a:rPr lang="fr-FR" dirty="0" smtClean="0"/>
              <a:t>, Marcus-Aurelius, Seneca, Saint-Augustine </a:t>
            </a:r>
            <a:r>
              <a:rPr lang="fr-FR" dirty="0" err="1" smtClean="0"/>
              <a:t>regularly</a:t>
            </a:r>
            <a:r>
              <a:rPr lang="fr-FR" dirty="0" smtClean="0"/>
              <a:t> </a:t>
            </a:r>
            <a:r>
              <a:rPr lang="fr-FR" dirty="0" err="1" smtClean="0"/>
              <a:t>refer</a:t>
            </a:r>
            <a:r>
              <a:rPr lang="fr-FR" dirty="0" smtClean="0"/>
              <a:t> to </a:t>
            </a:r>
            <a:r>
              <a:rPr lang="fr-FR" dirty="0" err="1" smtClean="0"/>
              <a:t>it</a:t>
            </a:r>
            <a:r>
              <a:rPr lang="fr-FR" dirty="0" smtClean="0"/>
              <a:t>.</a:t>
            </a:r>
          </a:p>
          <a:p>
            <a:pPr algn="just"/>
            <a:r>
              <a:rPr lang="en-US" dirty="0" smtClean="0"/>
              <a:t>For example in </a:t>
            </a:r>
            <a:r>
              <a:rPr lang="en-US" dirty="0"/>
              <a:t>his </a:t>
            </a:r>
            <a:r>
              <a:rPr lang="en-US" dirty="0" smtClean="0"/>
              <a:t>work The Republic, </a:t>
            </a:r>
            <a:r>
              <a:rPr lang="en-US" dirty="0"/>
              <a:t>Plato does not merely distinguish the soul from the body, he also separates the soul (</a:t>
            </a:r>
            <a:r>
              <a:rPr lang="en-US" i="1" dirty="0" err="1"/>
              <a:t>psukhê</a:t>
            </a:r>
            <a:r>
              <a:rPr lang="en-US" dirty="0"/>
              <a:t>) from the mind (</a:t>
            </a:r>
            <a:r>
              <a:rPr lang="en-US" i="1" dirty="0" err="1"/>
              <a:t>noûs</a:t>
            </a:r>
            <a:r>
              <a:rPr lang="en-US" dirty="0"/>
              <a:t>) and introduces a vision in three parts of human </a:t>
            </a:r>
            <a:r>
              <a:rPr lang="en-US" dirty="0" smtClean="0"/>
              <a:t>being.</a:t>
            </a:r>
            <a:endParaRPr lang="en-US" dirty="0"/>
          </a:p>
          <a:p>
            <a:pPr marL="0" indent="0" algn="just">
              <a:buNone/>
            </a:pPr>
            <a:endParaRPr lang="fr-FR" dirty="0" smtClean="0"/>
          </a:p>
        </p:txBody>
      </p:sp>
    </p:spTree>
    <p:extLst>
      <p:ext uri="{BB962C8B-B14F-4D97-AF65-F5344CB8AC3E}">
        <p14:creationId xmlns:p14="http://schemas.microsoft.com/office/powerpoint/2010/main" val="2148637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General </a:t>
            </a:r>
            <a:r>
              <a:rPr lang="fr-FR" dirty="0" err="1" smtClean="0"/>
              <a:t>considerations</a:t>
            </a:r>
            <a:endParaRPr lang="fr-FR" dirty="0"/>
          </a:p>
        </p:txBody>
      </p:sp>
      <p:sp>
        <p:nvSpPr>
          <p:cNvPr id="3" name="Espace réservé du contenu 2"/>
          <p:cNvSpPr>
            <a:spLocks noGrp="1"/>
          </p:cNvSpPr>
          <p:nvPr>
            <p:ph idx="1"/>
          </p:nvPr>
        </p:nvSpPr>
        <p:spPr/>
        <p:txBody>
          <a:bodyPr>
            <a:normAutofit/>
          </a:bodyPr>
          <a:lstStyle/>
          <a:p>
            <a:pPr algn="just"/>
            <a:r>
              <a:rPr lang="en-US" dirty="0" smtClean="0"/>
              <a:t>Aristotle </a:t>
            </a:r>
            <a:r>
              <a:rPr lang="en-US" dirty="0"/>
              <a:t>also distinguishes the soul from the mind in his treaty </a:t>
            </a:r>
            <a:r>
              <a:rPr lang="en-US" i="1" dirty="0"/>
              <a:t>De anima (408 b 18 to 414 b)</a:t>
            </a:r>
            <a:r>
              <a:rPr lang="en-US" dirty="0"/>
              <a:t>. The part of the soul that is distinct from it,  is called the active intellect. The active intellect is impassible, immobile, incorruptible, eternal, simple and primordial.</a:t>
            </a:r>
          </a:p>
          <a:p>
            <a:pPr algn="just"/>
            <a:r>
              <a:rPr lang="en-US" dirty="0"/>
              <a:t>Marcus-Aurelius also adopts a ternary conception of human being. He writes: “</a:t>
            </a:r>
            <a:r>
              <a:rPr lang="en-US" i="1" dirty="0"/>
              <a:t>There is three things of which you are composed: body, breath, and mind. Of these, the first two are your own in so far as it is your duty to take care of them; but only the third is your own in the full sense</a:t>
            </a:r>
            <a:r>
              <a:rPr lang="en-US" dirty="0"/>
              <a:t>” (Meditation 12.3). </a:t>
            </a:r>
            <a:endParaRPr lang="en-US" dirty="0" smtClean="0"/>
          </a:p>
          <a:p>
            <a:pPr marL="0" indent="0" algn="just">
              <a:buNone/>
            </a:pPr>
            <a:endParaRPr lang="fr-FR" dirty="0" smtClean="0"/>
          </a:p>
        </p:txBody>
      </p:sp>
    </p:spTree>
    <p:extLst>
      <p:ext uri="{BB962C8B-B14F-4D97-AF65-F5344CB8AC3E}">
        <p14:creationId xmlns:p14="http://schemas.microsoft.com/office/powerpoint/2010/main" val="991339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General </a:t>
            </a:r>
            <a:r>
              <a:rPr lang="fr-FR" dirty="0" err="1" smtClean="0"/>
              <a:t>considerations</a:t>
            </a:r>
            <a:endParaRPr lang="fr-FR" dirty="0"/>
          </a:p>
        </p:txBody>
      </p:sp>
      <p:sp>
        <p:nvSpPr>
          <p:cNvPr id="3" name="Espace réservé du contenu 2"/>
          <p:cNvSpPr>
            <a:spLocks noGrp="1"/>
          </p:cNvSpPr>
          <p:nvPr>
            <p:ph idx="1"/>
          </p:nvPr>
        </p:nvSpPr>
        <p:spPr/>
        <p:txBody>
          <a:bodyPr>
            <a:normAutofit/>
          </a:bodyPr>
          <a:lstStyle/>
          <a:p>
            <a:pPr algn="just"/>
            <a:r>
              <a:rPr lang="fr-FR" dirty="0" err="1" smtClean="0"/>
              <a:t>Furthermore</a:t>
            </a:r>
            <a:r>
              <a:rPr lang="fr-FR" dirty="0" smtClean="0"/>
              <a:t>, </a:t>
            </a:r>
            <a:r>
              <a:rPr lang="fr-FR" dirty="0" err="1"/>
              <a:t>S</a:t>
            </a:r>
            <a:r>
              <a:rPr lang="fr-FR" dirty="0" err="1" smtClean="0"/>
              <a:t>toicism</a:t>
            </a:r>
            <a:r>
              <a:rPr lang="fr-FR" dirty="0" smtClean="0"/>
              <a:t>, </a:t>
            </a:r>
            <a:r>
              <a:rPr lang="fr-FR" dirty="0" err="1"/>
              <a:t>P</a:t>
            </a:r>
            <a:r>
              <a:rPr lang="fr-FR" dirty="0" err="1" smtClean="0"/>
              <a:t>latonism</a:t>
            </a:r>
            <a:r>
              <a:rPr lang="fr-FR" dirty="0" smtClean="0"/>
              <a:t> and </a:t>
            </a:r>
            <a:r>
              <a:rPr lang="fr-FR" dirty="0" err="1"/>
              <a:t>N</a:t>
            </a:r>
            <a:r>
              <a:rPr lang="fr-FR" dirty="0" err="1" smtClean="0"/>
              <a:t>eo-platonism</a:t>
            </a:r>
            <a:r>
              <a:rPr lang="fr-FR" dirty="0" smtClean="0"/>
              <a:t>, </a:t>
            </a:r>
            <a:r>
              <a:rPr lang="fr-FR" dirty="0"/>
              <a:t>A</a:t>
            </a:r>
            <a:r>
              <a:rPr lang="fr-FR" dirty="0" smtClean="0"/>
              <a:t>ncient </a:t>
            </a:r>
            <a:r>
              <a:rPr lang="fr-FR" dirty="0" err="1"/>
              <a:t>C</a:t>
            </a:r>
            <a:r>
              <a:rPr lang="fr-FR" dirty="0" err="1" smtClean="0"/>
              <a:t>hristianity</a:t>
            </a:r>
            <a:r>
              <a:rPr lang="fr-FR" dirty="0" smtClean="0"/>
              <a:t> </a:t>
            </a:r>
            <a:r>
              <a:rPr lang="fr-FR" dirty="0" err="1" smtClean="0"/>
              <a:t>seem</a:t>
            </a:r>
            <a:r>
              <a:rPr lang="fr-FR" dirty="0" smtClean="0"/>
              <a:t> to </a:t>
            </a:r>
            <a:r>
              <a:rPr lang="fr-FR" dirty="0" err="1" smtClean="0"/>
              <a:t>share</a:t>
            </a:r>
            <a:r>
              <a:rPr lang="fr-FR" dirty="0" smtClean="0"/>
              <a:t> a </a:t>
            </a:r>
            <a:r>
              <a:rPr lang="fr-FR" dirty="0" err="1" smtClean="0"/>
              <a:t>common</a:t>
            </a:r>
            <a:r>
              <a:rPr lang="fr-FR" dirty="0" smtClean="0"/>
              <a:t> practice of ‘</a:t>
            </a:r>
            <a:r>
              <a:rPr lang="fr-FR" dirty="0" err="1" smtClean="0"/>
              <a:t>disengagement</a:t>
            </a:r>
            <a:r>
              <a:rPr lang="fr-FR" dirty="0" smtClean="0"/>
              <a:t>’ of the </a:t>
            </a:r>
            <a:r>
              <a:rPr lang="fr-FR" i="1" dirty="0" err="1" smtClean="0"/>
              <a:t>noûs</a:t>
            </a:r>
            <a:r>
              <a:rPr lang="fr-FR" dirty="0" smtClean="0"/>
              <a:t> (the </a:t>
            </a:r>
            <a:r>
              <a:rPr lang="fr-FR" dirty="0" err="1" smtClean="0"/>
              <a:t>third</a:t>
            </a:r>
            <a:r>
              <a:rPr lang="fr-FR" dirty="0" smtClean="0"/>
              <a:t> dimension of </a:t>
            </a:r>
            <a:r>
              <a:rPr lang="fr-FR" dirty="0" err="1" smtClean="0"/>
              <a:t>human</a:t>
            </a:r>
            <a:r>
              <a:rPr lang="fr-FR" dirty="0" smtClean="0"/>
              <a:t> </a:t>
            </a:r>
            <a:r>
              <a:rPr lang="fr-FR" dirty="0" err="1" smtClean="0"/>
              <a:t>being</a:t>
            </a:r>
            <a:r>
              <a:rPr lang="fr-FR" dirty="0" smtClean="0"/>
              <a:t>) </a:t>
            </a:r>
            <a:r>
              <a:rPr lang="fr-FR" dirty="0" err="1" smtClean="0"/>
              <a:t>from</a:t>
            </a:r>
            <a:r>
              <a:rPr lang="fr-FR" dirty="0" smtClean="0"/>
              <a:t> the perceptible world. </a:t>
            </a:r>
          </a:p>
          <a:p>
            <a:pPr algn="just"/>
            <a:r>
              <a:rPr lang="fr-FR" dirty="0" smtClean="0"/>
              <a:t>This practice </a:t>
            </a:r>
            <a:r>
              <a:rPr lang="fr-FR" dirty="0" err="1" smtClean="0"/>
              <a:t>is</a:t>
            </a:r>
            <a:r>
              <a:rPr lang="fr-FR" dirty="0" smtClean="0"/>
              <a:t> </a:t>
            </a:r>
            <a:r>
              <a:rPr lang="fr-FR" dirty="0" err="1" smtClean="0"/>
              <a:t>often</a:t>
            </a:r>
            <a:r>
              <a:rPr lang="fr-FR" dirty="0" smtClean="0"/>
              <a:t> </a:t>
            </a:r>
            <a:r>
              <a:rPr lang="fr-FR" dirty="0" err="1" smtClean="0"/>
              <a:t>refered</a:t>
            </a:r>
            <a:r>
              <a:rPr lang="fr-FR" dirty="0" smtClean="0"/>
              <a:t> to in </a:t>
            </a:r>
            <a:r>
              <a:rPr lang="fr-FR" dirty="0" err="1" smtClean="0"/>
              <a:t>texts</a:t>
            </a:r>
            <a:r>
              <a:rPr lang="fr-FR" dirty="0" smtClean="0"/>
              <a:t> as </a:t>
            </a:r>
            <a:r>
              <a:rPr lang="fr-FR" dirty="0" err="1" smtClean="0"/>
              <a:t>being</a:t>
            </a:r>
            <a:r>
              <a:rPr lang="fr-FR" dirty="0" smtClean="0"/>
              <a:t> a ‘</a:t>
            </a:r>
            <a:r>
              <a:rPr lang="fr-FR" i="1" dirty="0" err="1" smtClean="0"/>
              <a:t>separation</a:t>
            </a:r>
            <a:r>
              <a:rPr lang="fr-FR" i="1" dirty="0" smtClean="0"/>
              <a:t> </a:t>
            </a:r>
            <a:r>
              <a:rPr lang="fr-FR" i="1" dirty="0" err="1" smtClean="0"/>
              <a:t>from</a:t>
            </a:r>
            <a:r>
              <a:rPr lang="fr-FR" dirty="0" smtClean="0"/>
              <a:t>’, a ‘</a:t>
            </a:r>
            <a:r>
              <a:rPr lang="fr-FR" i="1" dirty="0" smtClean="0"/>
              <a:t>purification</a:t>
            </a:r>
            <a:r>
              <a:rPr lang="fr-FR" dirty="0" smtClean="0"/>
              <a:t>’, a ‘</a:t>
            </a:r>
            <a:r>
              <a:rPr lang="fr-FR" i="1" dirty="0" smtClean="0"/>
              <a:t>release</a:t>
            </a:r>
            <a:r>
              <a:rPr lang="fr-FR" dirty="0" smtClean="0"/>
              <a:t>’, a ‘</a:t>
            </a:r>
            <a:r>
              <a:rPr lang="en-US" i="1" dirty="0" smtClean="0"/>
              <a:t>collecting </a:t>
            </a:r>
            <a:r>
              <a:rPr lang="en-US" i="1" dirty="0"/>
              <a:t>and bringing itself </a:t>
            </a:r>
            <a:r>
              <a:rPr lang="en-US" i="1" dirty="0" smtClean="0"/>
              <a:t>together</a:t>
            </a:r>
            <a:r>
              <a:rPr lang="en-US" dirty="0" smtClean="0"/>
              <a:t>’ </a:t>
            </a:r>
            <a:r>
              <a:rPr lang="fr-FR" dirty="0" smtClean="0"/>
              <a:t>etc. This </a:t>
            </a:r>
            <a:r>
              <a:rPr lang="fr-FR" dirty="0" err="1" smtClean="0"/>
              <a:t>is</a:t>
            </a:r>
            <a:r>
              <a:rPr lang="fr-FR" dirty="0" smtClean="0"/>
              <a:t> the </a:t>
            </a:r>
            <a:r>
              <a:rPr lang="fr-FR" dirty="0" err="1" smtClean="0"/>
              <a:t>exercise</a:t>
            </a:r>
            <a:r>
              <a:rPr lang="fr-FR" dirty="0" smtClean="0"/>
              <a:t> of </a:t>
            </a:r>
            <a:r>
              <a:rPr lang="fr-FR" dirty="0" err="1" smtClean="0"/>
              <a:t>death</a:t>
            </a:r>
            <a:r>
              <a:rPr lang="fr-FR" dirty="0" smtClean="0"/>
              <a:t> and </a:t>
            </a:r>
            <a:r>
              <a:rPr lang="fr-FR" dirty="0" err="1" smtClean="0"/>
              <a:t>separation</a:t>
            </a:r>
            <a:r>
              <a:rPr lang="fr-FR" dirty="0" smtClean="0"/>
              <a:t> of the body. </a:t>
            </a:r>
          </a:p>
          <a:p>
            <a:pPr algn="just"/>
            <a:r>
              <a:rPr lang="fr-FR" dirty="0" smtClean="0"/>
              <a:t>But </a:t>
            </a:r>
            <a:r>
              <a:rPr lang="fr-FR" dirty="0" err="1" smtClean="0"/>
              <a:t>each</a:t>
            </a:r>
            <a:r>
              <a:rPr lang="fr-FR" dirty="0" smtClean="0"/>
              <a:t> </a:t>
            </a:r>
            <a:r>
              <a:rPr lang="fr-FR" dirty="0" err="1" smtClean="0"/>
              <a:t>school</a:t>
            </a:r>
            <a:r>
              <a:rPr lang="fr-FR" dirty="0" smtClean="0"/>
              <a:t> </a:t>
            </a:r>
            <a:r>
              <a:rPr lang="fr-FR" dirty="0" err="1" smtClean="0"/>
              <a:t>thereafter</a:t>
            </a:r>
            <a:r>
              <a:rPr lang="fr-FR" dirty="0" smtClean="0"/>
              <a:t> </a:t>
            </a:r>
            <a:r>
              <a:rPr lang="fr-FR" dirty="0" err="1" smtClean="0"/>
              <a:t>integrates</a:t>
            </a:r>
            <a:r>
              <a:rPr lang="fr-FR" dirty="0" smtClean="0"/>
              <a:t> </a:t>
            </a:r>
            <a:r>
              <a:rPr lang="fr-FR" dirty="0" err="1" smtClean="0"/>
              <a:t>this</a:t>
            </a:r>
            <a:r>
              <a:rPr lang="fr-FR" dirty="0" smtClean="0"/>
              <a:t> ‘</a:t>
            </a:r>
            <a:r>
              <a:rPr lang="fr-FR" dirty="0" err="1" smtClean="0"/>
              <a:t>disengaged</a:t>
            </a:r>
            <a:r>
              <a:rPr lang="fr-FR" dirty="0" smtClean="0"/>
              <a:t>’ </a:t>
            </a:r>
            <a:r>
              <a:rPr lang="fr-FR" i="1" dirty="0" err="1" smtClean="0"/>
              <a:t>noûs</a:t>
            </a:r>
            <a:r>
              <a:rPr lang="fr-FR" dirty="0" smtClean="0"/>
              <a:t> </a:t>
            </a:r>
            <a:r>
              <a:rPr lang="fr-FR" dirty="0" err="1" smtClean="0"/>
              <a:t>within</a:t>
            </a:r>
            <a:r>
              <a:rPr lang="fr-FR" dirty="0" smtClean="0"/>
              <a:t> </a:t>
            </a:r>
            <a:r>
              <a:rPr lang="fr-FR" dirty="0" err="1" smtClean="0"/>
              <a:t>its</a:t>
            </a:r>
            <a:r>
              <a:rPr lang="fr-FR" dirty="0" smtClean="0"/>
              <a:t> </a:t>
            </a:r>
            <a:r>
              <a:rPr lang="fr-FR" dirty="0" err="1" smtClean="0"/>
              <a:t>own</a:t>
            </a:r>
            <a:r>
              <a:rPr lang="fr-FR" dirty="0" smtClean="0"/>
              <a:t> </a:t>
            </a:r>
            <a:r>
              <a:rPr lang="fr-FR" dirty="0" err="1" smtClean="0"/>
              <a:t>philosophical</a:t>
            </a:r>
            <a:r>
              <a:rPr lang="fr-FR" dirty="0" smtClean="0"/>
              <a:t> system.</a:t>
            </a:r>
            <a:endParaRPr lang="fr-FR" dirty="0"/>
          </a:p>
        </p:txBody>
      </p:sp>
    </p:spTree>
    <p:extLst>
      <p:ext uri="{BB962C8B-B14F-4D97-AF65-F5344CB8AC3E}">
        <p14:creationId xmlns:p14="http://schemas.microsoft.com/office/powerpoint/2010/main" val="1247971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body (</a:t>
            </a:r>
            <a:r>
              <a:rPr lang="fr-FR" i="1" dirty="0" err="1" smtClean="0"/>
              <a:t>somâ</a:t>
            </a:r>
            <a:r>
              <a:rPr lang="fr-FR" dirty="0" smtClean="0"/>
              <a:t>)</a:t>
            </a:r>
            <a:endParaRPr lang="fr-FR" dirty="0"/>
          </a:p>
        </p:txBody>
      </p:sp>
      <p:sp>
        <p:nvSpPr>
          <p:cNvPr id="3" name="Espace réservé du contenu 2"/>
          <p:cNvSpPr>
            <a:spLocks noGrp="1"/>
          </p:cNvSpPr>
          <p:nvPr>
            <p:ph idx="1"/>
          </p:nvPr>
        </p:nvSpPr>
        <p:spPr/>
        <p:txBody>
          <a:bodyPr/>
          <a:lstStyle/>
          <a:p>
            <a:pPr algn="just"/>
            <a:r>
              <a:rPr lang="fr-FR" dirty="0" smtClean="0"/>
              <a:t>The body, </a:t>
            </a:r>
            <a:r>
              <a:rPr lang="fr-FR" dirty="0" err="1" smtClean="0"/>
              <a:t>thanks</a:t>
            </a:r>
            <a:r>
              <a:rPr lang="fr-FR" dirty="0" smtClean="0"/>
              <a:t> to the five </a:t>
            </a:r>
            <a:r>
              <a:rPr lang="fr-FR" dirty="0" err="1" smtClean="0"/>
              <a:t>senses</a:t>
            </a:r>
            <a:r>
              <a:rPr lang="fr-FR" dirty="0" smtClean="0"/>
              <a:t>, opens on the </a:t>
            </a:r>
            <a:r>
              <a:rPr lang="fr-FR" dirty="0" err="1" smtClean="0"/>
              <a:t>physical</a:t>
            </a:r>
            <a:r>
              <a:rPr lang="fr-FR" dirty="0" smtClean="0"/>
              <a:t> world</a:t>
            </a:r>
          </a:p>
          <a:p>
            <a:pPr algn="just"/>
            <a:r>
              <a:rPr lang="fr-FR" dirty="0" smtClean="0"/>
              <a:t>It </a:t>
            </a:r>
            <a:r>
              <a:rPr lang="fr-FR" dirty="0" err="1" smtClean="0"/>
              <a:t>is</a:t>
            </a:r>
            <a:r>
              <a:rPr lang="fr-FR" dirty="0" smtClean="0"/>
              <a:t> not </a:t>
            </a:r>
            <a:r>
              <a:rPr lang="fr-FR" dirty="0" err="1" smtClean="0"/>
              <a:t>only</a:t>
            </a:r>
            <a:r>
              <a:rPr lang="fr-FR" dirty="0" smtClean="0"/>
              <a:t> sensations, </a:t>
            </a:r>
            <a:r>
              <a:rPr lang="fr-FR" dirty="0" err="1" smtClean="0"/>
              <a:t>it</a:t>
            </a:r>
            <a:r>
              <a:rPr lang="fr-FR" dirty="0" smtClean="0"/>
              <a:t> </a:t>
            </a:r>
            <a:r>
              <a:rPr lang="fr-FR" dirty="0" err="1" smtClean="0"/>
              <a:t>also</a:t>
            </a:r>
            <a:r>
              <a:rPr lang="fr-FR" dirty="0" smtClean="0"/>
              <a:t> </a:t>
            </a:r>
            <a:r>
              <a:rPr lang="fr-FR" dirty="0" err="1" smtClean="0"/>
              <a:t>allows</a:t>
            </a:r>
            <a:r>
              <a:rPr lang="fr-FR" dirty="0" smtClean="0"/>
              <a:t> us to </a:t>
            </a:r>
            <a:r>
              <a:rPr lang="fr-FR" dirty="0" err="1" smtClean="0"/>
              <a:t>interact</a:t>
            </a:r>
            <a:r>
              <a:rPr lang="fr-FR" dirty="0" smtClean="0"/>
              <a:t> </a:t>
            </a:r>
            <a:r>
              <a:rPr lang="fr-FR" dirty="0" err="1" smtClean="0"/>
              <a:t>with</a:t>
            </a:r>
            <a:r>
              <a:rPr lang="fr-FR" dirty="0" smtClean="0"/>
              <a:t> the </a:t>
            </a:r>
            <a:r>
              <a:rPr lang="fr-FR" dirty="0" err="1" smtClean="0"/>
              <a:t>physical</a:t>
            </a:r>
            <a:r>
              <a:rPr lang="fr-FR" dirty="0" smtClean="0"/>
              <a:t> world</a:t>
            </a:r>
          </a:p>
          <a:p>
            <a:pPr algn="just"/>
            <a:r>
              <a:rPr lang="fr-FR" dirty="0" smtClean="0"/>
              <a:t>A body </a:t>
            </a:r>
            <a:r>
              <a:rPr lang="fr-FR" dirty="0" err="1" smtClean="0"/>
              <a:t>may</a:t>
            </a:r>
            <a:r>
              <a:rPr lang="fr-FR" dirty="0" smtClean="0"/>
              <a:t> </a:t>
            </a:r>
            <a:r>
              <a:rPr lang="fr-FR" dirty="0" err="1" smtClean="0"/>
              <a:t>be</a:t>
            </a:r>
            <a:r>
              <a:rPr lang="fr-FR" dirty="0" smtClean="0"/>
              <a:t> </a:t>
            </a:r>
            <a:r>
              <a:rPr lang="fr-FR" dirty="0" err="1" smtClean="0"/>
              <a:t>seen</a:t>
            </a:r>
            <a:r>
              <a:rPr lang="fr-FR" dirty="0" smtClean="0"/>
              <a:t> as a sort of interface </a:t>
            </a:r>
            <a:r>
              <a:rPr lang="fr-FR" dirty="0" err="1" smtClean="0"/>
              <a:t>between</a:t>
            </a:r>
            <a:r>
              <a:rPr lang="fr-FR" dirty="0" smtClean="0"/>
              <a:t> </a:t>
            </a:r>
            <a:r>
              <a:rPr lang="fr-FR" dirty="0" err="1" smtClean="0"/>
              <a:t>ourselves</a:t>
            </a:r>
            <a:r>
              <a:rPr lang="fr-FR" dirty="0" smtClean="0"/>
              <a:t> and the </a:t>
            </a:r>
            <a:r>
              <a:rPr lang="fr-FR" dirty="0" err="1" smtClean="0"/>
              <a:t>surrounding</a:t>
            </a:r>
            <a:r>
              <a:rPr lang="fr-FR" dirty="0" smtClean="0"/>
              <a:t> reality. It </a:t>
            </a:r>
            <a:r>
              <a:rPr lang="fr-FR" dirty="0" err="1" smtClean="0"/>
              <a:t>is</a:t>
            </a:r>
            <a:r>
              <a:rPr lang="fr-FR" dirty="0" smtClean="0"/>
              <a:t> </a:t>
            </a:r>
            <a:r>
              <a:rPr lang="fr-FR" dirty="0" err="1" smtClean="0"/>
              <a:t>through</a:t>
            </a:r>
            <a:r>
              <a:rPr lang="fr-FR" dirty="0" smtClean="0"/>
              <a:t> </a:t>
            </a:r>
            <a:r>
              <a:rPr lang="fr-FR" dirty="0" err="1" smtClean="0"/>
              <a:t>our</a:t>
            </a:r>
            <a:r>
              <a:rPr lang="fr-FR" dirty="0" smtClean="0"/>
              <a:t> bodies </a:t>
            </a:r>
            <a:r>
              <a:rPr lang="fr-FR" dirty="0" err="1" smtClean="0"/>
              <a:t>that</a:t>
            </a:r>
            <a:r>
              <a:rPr lang="fr-FR" dirty="0" smtClean="0"/>
              <a:t> </a:t>
            </a:r>
            <a:r>
              <a:rPr lang="fr-FR" dirty="0" err="1" smtClean="0"/>
              <a:t>outside</a:t>
            </a:r>
            <a:r>
              <a:rPr lang="fr-FR" dirty="0" smtClean="0"/>
              <a:t> reality </a:t>
            </a:r>
            <a:r>
              <a:rPr lang="fr-FR" dirty="0" err="1" smtClean="0"/>
              <a:t>prints</a:t>
            </a:r>
            <a:r>
              <a:rPr lang="fr-FR" dirty="0" smtClean="0"/>
              <a:t> </a:t>
            </a:r>
            <a:r>
              <a:rPr lang="fr-FR" dirty="0" err="1" smtClean="0"/>
              <a:t>itself</a:t>
            </a:r>
            <a:r>
              <a:rPr lang="fr-FR" dirty="0" smtClean="0"/>
              <a:t> in </a:t>
            </a:r>
            <a:r>
              <a:rPr lang="fr-FR" dirty="0" err="1" smtClean="0"/>
              <a:t>ourselves</a:t>
            </a:r>
            <a:r>
              <a:rPr lang="fr-FR" dirty="0" smtClean="0"/>
              <a:t> and </a:t>
            </a:r>
            <a:r>
              <a:rPr lang="fr-FR" dirty="0" err="1" smtClean="0"/>
              <a:t>that</a:t>
            </a:r>
            <a:r>
              <a:rPr lang="fr-FR" dirty="0" smtClean="0"/>
              <a:t> </a:t>
            </a:r>
            <a:r>
              <a:rPr lang="fr-FR" dirty="0" err="1" smtClean="0"/>
              <a:t>we</a:t>
            </a:r>
            <a:r>
              <a:rPr lang="fr-FR" dirty="0" smtClean="0"/>
              <a:t> are able to </a:t>
            </a:r>
            <a:r>
              <a:rPr lang="fr-FR" dirty="0" err="1" smtClean="0"/>
              <a:t>memorise</a:t>
            </a:r>
            <a:r>
              <a:rPr lang="fr-FR" dirty="0" smtClean="0"/>
              <a:t> </a:t>
            </a:r>
            <a:r>
              <a:rPr lang="fr-FR" dirty="0" err="1" smtClean="0"/>
              <a:t>it</a:t>
            </a:r>
            <a:r>
              <a:rPr lang="fr-FR" dirty="0" smtClean="0"/>
              <a:t>.</a:t>
            </a:r>
          </a:p>
          <a:p>
            <a:pPr algn="just"/>
            <a:endParaRPr lang="fr-FR" dirty="0"/>
          </a:p>
        </p:txBody>
      </p:sp>
    </p:spTree>
    <p:extLst>
      <p:ext uri="{BB962C8B-B14F-4D97-AF65-F5344CB8AC3E}">
        <p14:creationId xmlns:p14="http://schemas.microsoft.com/office/powerpoint/2010/main" val="914132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body (</a:t>
            </a:r>
            <a:r>
              <a:rPr lang="fr-FR" i="1" dirty="0" err="1" smtClean="0"/>
              <a:t>somâ</a:t>
            </a:r>
            <a:r>
              <a:rPr lang="fr-FR" dirty="0" smtClean="0"/>
              <a:t>)</a:t>
            </a:r>
            <a:endParaRPr lang="fr-FR" dirty="0"/>
          </a:p>
        </p:txBody>
      </p:sp>
      <p:sp>
        <p:nvSpPr>
          <p:cNvPr id="3" name="Espace réservé du contenu 2"/>
          <p:cNvSpPr>
            <a:spLocks noGrp="1"/>
          </p:cNvSpPr>
          <p:nvPr>
            <p:ph idx="1"/>
          </p:nvPr>
        </p:nvSpPr>
        <p:spPr/>
        <p:txBody>
          <a:bodyPr/>
          <a:lstStyle/>
          <a:p>
            <a:pPr algn="just"/>
            <a:r>
              <a:rPr lang="fr-FR" dirty="0" smtClean="0"/>
              <a:t>This </a:t>
            </a:r>
            <a:r>
              <a:rPr lang="fr-FR" dirty="0" err="1" smtClean="0"/>
              <a:t>is</a:t>
            </a:r>
            <a:r>
              <a:rPr lang="fr-FR" dirty="0" smtClean="0"/>
              <a:t> </a:t>
            </a:r>
            <a:r>
              <a:rPr lang="fr-FR" dirty="0" err="1" smtClean="0"/>
              <a:t>through</a:t>
            </a:r>
            <a:r>
              <a:rPr lang="fr-FR" dirty="0" smtClean="0"/>
              <a:t> the interaction of </a:t>
            </a:r>
            <a:r>
              <a:rPr lang="fr-FR" dirty="0" err="1" smtClean="0"/>
              <a:t>our</a:t>
            </a:r>
            <a:r>
              <a:rPr lang="fr-FR" dirty="0" smtClean="0"/>
              <a:t> bodies </a:t>
            </a:r>
            <a:r>
              <a:rPr lang="fr-FR" dirty="0" err="1" smtClean="0"/>
              <a:t>that</a:t>
            </a:r>
            <a:r>
              <a:rPr lang="fr-FR" dirty="0" smtClean="0"/>
              <a:t> </a:t>
            </a:r>
            <a:r>
              <a:rPr lang="fr-FR" dirty="0" err="1" smtClean="0"/>
              <a:t>we</a:t>
            </a:r>
            <a:r>
              <a:rPr lang="fr-FR" dirty="0" smtClean="0"/>
              <a:t> </a:t>
            </a:r>
            <a:r>
              <a:rPr lang="fr-FR" dirty="0" err="1" smtClean="0"/>
              <a:t>can</a:t>
            </a:r>
            <a:r>
              <a:rPr lang="fr-FR" dirty="0" smtClean="0"/>
              <a:t> express </a:t>
            </a:r>
            <a:r>
              <a:rPr lang="fr-FR" dirty="0" err="1" smtClean="0"/>
              <a:t>ourselves</a:t>
            </a:r>
            <a:r>
              <a:rPr lang="fr-FR" dirty="0" smtClean="0"/>
              <a:t> in the world and </a:t>
            </a:r>
            <a:r>
              <a:rPr lang="fr-FR" dirty="0" err="1" smtClean="0"/>
              <a:t>act</a:t>
            </a:r>
            <a:r>
              <a:rPr lang="fr-FR" dirty="0" smtClean="0"/>
              <a:t> </a:t>
            </a:r>
            <a:r>
              <a:rPr lang="fr-FR" dirty="0" err="1" smtClean="0"/>
              <a:t>upon</a:t>
            </a:r>
            <a:r>
              <a:rPr lang="fr-FR" dirty="0" smtClean="0"/>
              <a:t> </a:t>
            </a:r>
            <a:r>
              <a:rPr lang="fr-FR" dirty="0" err="1" smtClean="0"/>
              <a:t>it</a:t>
            </a:r>
            <a:endParaRPr lang="fr-FR" dirty="0" smtClean="0"/>
          </a:p>
          <a:p>
            <a:pPr algn="just"/>
            <a:r>
              <a:rPr lang="fr-FR" dirty="0" smtClean="0"/>
              <a:t>It </a:t>
            </a:r>
            <a:r>
              <a:rPr lang="fr-FR" dirty="0" err="1" smtClean="0"/>
              <a:t>is</a:t>
            </a:r>
            <a:r>
              <a:rPr lang="fr-FR" dirty="0" smtClean="0"/>
              <a:t> a sort of adaptive </a:t>
            </a:r>
            <a:r>
              <a:rPr lang="fr-FR" dirty="0" err="1" smtClean="0"/>
              <a:t>equipment</a:t>
            </a:r>
            <a:r>
              <a:rPr lang="fr-FR" dirty="0" smtClean="0"/>
              <a:t> </a:t>
            </a:r>
            <a:r>
              <a:rPr lang="fr-FR" dirty="0" err="1" smtClean="0"/>
              <a:t>that</a:t>
            </a:r>
            <a:r>
              <a:rPr lang="fr-FR" dirty="0" smtClean="0"/>
              <a:t> </a:t>
            </a:r>
            <a:r>
              <a:rPr lang="fr-FR" dirty="0" err="1" smtClean="0"/>
              <a:t>enables</a:t>
            </a:r>
            <a:r>
              <a:rPr lang="fr-FR" dirty="0" smtClean="0"/>
              <a:t> the soul to live in </a:t>
            </a:r>
            <a:r>
              <a:rPr lang="fr-FR" dirty="0" err="1" smtClean="0"/>
              <a:t>our</a:t>
            </a:r>
            <a:r>
              <a:rPr lang="fr-FR" dirty="0" smtClean="0"/>
              <a:t> world</a:t>
            </a:r>
          </a:p>
          <a:p>
            <a:pPr algn="just"/>
            <a:r>
              <a:rPr lang="fr-FR" dirty="0" smtClean="0"/>
              <a:t>It </a:t>
            </a:r>
            <a:r>
              <a:rPr lang="fr-FR" dirty="0" err="1" smtClean="0"/>
              <a:t>allows</a:t>
            </a:r>
            <a:r>
              <a:rPr lang="fr-FR" dirty="0" smtClean="0"/>
              <a:t> to </a:t>
            </a:r>
            <a:r>
              <a:rPr lang="fr-FR" dirty="0" err="1" smtClean="0"/>
              <a:t>identify</a:t>
            </a:r>
            <a:r>
              <a:rPr lang="fr-FR" dirty="0" smtClean="0"/>
              <a:t> and localise the </a:t>
            </a:r>
            <a:r>
              <a:rPr lang="fr-FR" dirty="0" err="1" smtClean="0"/>
              <a:t>person</a:t>
            </a:r>
            <a:r>
              <a:rPr lang="fr-FR" dirty="0" smtClean="0"/>
              <a:t> </a:t>
            </a:r>
            <a:r>
              <a:rPr lang="fr-FR" dirty="0" err="1" smtClean="0"/>
              <a:t>who</a:t>
            </a:r>
            <a:r>
              <a:rPr lang="fr-FR" dirty="0" smtClean="0"/>
              <a:t> </a:t>
            </a:r>
            <a:r>
              <a:rPr lang="fr-FR" dirty="0" err="1" smtClean="0"/>
              <a:t>animates</a:t>
            </a:r>
            <a:r>
              <a:rPr lang="fr-FR" dirty="0" smtClean="0"/>
              <a:t> </a:t>
            </a:r>
            <a:r>
              <a:rPr lang="fr-FR" dirty="0" err="1" smtClean="0"/>
              <a:t>it</a:t>
            </a:r>
            <a:r>
              <a:rPr lang="fr-FR" dirty="0" smtClean="0"/>
              <a:t>. It </a:t>
            </a:r>
            <a:r>
              <a:rPr lang="fr-FR" dirty="0" err="1" smtClean="0"/>
              <a:t>even</a:t>
            </a:r>
            <a:r>
              <a:rPr lang="fr-FR" dirty="0" smtClean="0"/>
              <a:t> </a:t>
            </a:r>
            <a:r>
              <a:rPr lang="fr-FR" dirty="0" err="1" smtClean="0"/>
              <a:t>seems</a:t>
            </a:r>
            <a:r>
              <a:rPr lang="fr-FR" dirty="0" smtClean="0"/>
              <a:t> to </a:t>
            </a:r>
            <a:r>
              <a:rPr lang="fr-FR" dirty="0" err="1" smtClean="0"/>
              <a:t>be</a:t>
            </a:r>
            <a:r>
              <a:rPr lang="fr-FR" dirty="0" smtClean="0"/>
              <a:t> an essential </a:t>
            </a:r>
            <a:r>
              <a:rPr lang="fr-FR" dirty="0" err="1" smtClean="0"/>
              <a:t>function</a:t>
            </a:r>
            <a:r>
              <a:rPr lang="fr-FR" dirty="0" smtClean="0"/>
              <a:t> of the body. </a:t>
            </a:r>
          </a:p>
          <a:p>
            <a:pPr algn="just"/>
            <a:endParaRPr lang="fr-FR" dirty="0"/>
          </a:p>
        </p:txBody>
      </p:sp>
    </p:spTree>
    <p:extLst>
      <p:ext uri="{BB962C8B-B14F-4D97-AF65-F5344CB8AC3E}">
        <p14:creationId xmlns:p14="http://schemas.microsoft.com/office/powerpoint/2010/main" val="3462986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soul (</a:t>
            </a:r>
            <a:r>
              <a:rPr lang="fr-FR" i="1" dirty="0" err="1" smtClean="0"/>
              <a:t>psukhê</a:t>
            </a:r>
            <a:r>
              <a:rPr lang="fr-FR" dirty="0" smtClean="0"/>
              <a:t>)</a:t>
            </a:r>
            <a:endParaRPr lang="fr-FR" dirty="0"/>
          </a:p>
        </p:txBody>
      </p:sp>
      <p:sp>
        <p:nvSpPr>
          <p:cNvPr id="3" name="Espace réservé du contenu 2"/>
          <p:cNvSpPr>
            <a:spLocks noGrp="1"/>
          </p:cNvSpPr>
          <p:nvPr>
            <p:ph idx="1"/>
          </p:nvPr>
        </p:nvSpPr>
        <p:spPr/>
        <p:txBody>
          <a:bodyPr>
            <a:normAutofit/>
          </a:bodyPr>
          <a:lstStyle/>
          <a:p>
            <a:pPr algn="just"/>
            <a:r>
              <a:rPr lang="fr-FR" dirty="0" smtClean="0"/>
              <a:t>The soul, in accordance </a:t>
            </a:r>
            <a:r>
              <a:rPr lang="fr-FR" dirty="0" err="1" smtClean="0"/>
              <a:t>with</a:t>
            </a:r>
            <a:r>
              <a:rPr lang="fr-FR" dirty="0" smtClean="0"/>
              <a:t> the latin </a:t>
            </a:r>
            <a:r>
              <a:rPr lang="fr-FR" dirty="0" err="1" smtClean="0"/>
              <a:t>etymology</a:t>
            </a:r>
            <a:r>
              <a:rPr lang="fr-FR" dirty="0" smtClean="0"/>
              <a:t> of the </a:t>
            </a:r>
            <a:r>
              <a:rPr lang="fr-FR" dirty="0" err="1" smtClean="0"/>
              <a:t>word</a:t>
            </a:r>
            <a:r>
              <a:rPr lang="fr-FR" dirty="0" smtClean="0"/>
              <a:t>, </a:t>
            </a:r>
            <a:r>
              <a:rPr lang="fr-FR" dirty="0" err="1" smtClean="0"/>
              <a:t>is</a:t>
            </a:r>
            <a:r>
              <a:rPr lang="fr-FR" dirty="0" smtClean="0"/>
              <a:t> ‘anima’. The   </a:t>
            </a:r>
            <a:r>
              <a:rPr lang="fr-FR" dirty="0" err="1" smtClean="0"/>
              <a:t>greek</a:t>
            </a:r>
            <a:r>
              <a:rPr lang="fr-FR" dirty="0" smtClean="0"/>
              <a:t> </a:t>
            </a:r>
            <a:r>
              <a:rPr lang="fr-FR" dirty="0" err="1" smtClean="0"/>
              <a:t>equivalent</a:t>
            </a:r>
            <a:r>
              <a:rPr lang="fr-FR" dirty="0" smtClean="0"/>
              <a:t> </a:t>
            </a:r>
            <a:r>
              <a:rPr lang="fr-FR" dirty="0" err="1" smtClean="0"/>
              <a:t>is</a:t>
            </a:r>
            <a:r>
              <a:rPr lang="fr-FR" dirty="0" smtClean="0"/>
              <a:t> ‘</a:t>
            </a:r>
            <a:r>
              <a:rPr lang="fr-FR" dirty="0" err="1" smtClean="0"/>
              <a:t>psukhê</a:t>
            </a:r>
            <a:r>
              <a:rPr lang="fr-FR" dirty="0" smtClean="0"/>
              <a:t>’</a:t>
            </a:r>
          </a:p>
          <a:p>
            <a:pPr algn="just"/>
            <a:r>
              <a:rPr lang="fr-FR" dirty="0" smtClean="0"/>
              <a:t>The ‘soul’ </a:t>
            </a:r>
            <a:r>
              <a:rPr lang="fr-FR" dirty="0" err="1" smtClean="0"/>
              <a:t>is</a:t>
            </a:r>
            <a:r>
              <a:rPr lang="fr-FR" dirty="0" smtClean="0"/>
              <a:t> </a:t>
            </a:r>
            <a:r>
              <a:rPr lang="fr-FR" dirty="0" err="1" smtClean="0"/>
              <a:t>nothing</a:t>
            </a:r>
            <a:r>
              <a:rPr lang="fr-FR" dirty="0" smtClean="0"/>
              <a:t> </a:t>
            </a:r>
            <a:r>
              <a:rPr lang="fr-FR" dirty="0" err="1" smtClean="0"/>
              <a:t>else</a:t>
            </a:r>
            <a:r>
              <a:rPr lang="fr-FR" dirty="0" smtClean="0"/>
              <a:t> </a:t>
            </a:r>
            <a:r>
              <a:rPr lang="fr-FR" dirty="0" err="1" smtClean="0"/>
              <a:t>than</a:t>
            </a:r>
            <a:r>
              <a:rPr lang="fr-FR" dirty="0" smtClean="0"/>
              <a:t> the </a:t>
            </a:r>
            <a:r>
              <a:rPr lang="fr-FR" dirty="0" err="1" smtClean="0"/>
              <a:t>psyche</a:t>
            </a:r>
            <a:r>
              <a:rPr lang="fr-FR" dirty="0" smtClean="0"/>
              <a:t>. </a:t>
            </a:r>
            <a:r>
              <a:rPr lang="fr-FR" dirty="0" err="1" smtClean="0"/>
              <a:t>We</a:t>
            </a:r>
            <a:r>
              <a:rPr lang="fr-FR" dirty="0" smtClean="0"/>
              <a:t> must </a:t>
            </a:r>
            <a:r>
              <a:rPr lang="fr-FR" dirty="0" err="1" smtClean="0"/>
              <a:t>be</a:t>
            </a:r>
            <a:r>
              <a:rPr lang="fr-FR" dirty="0" smtClean="0"/>
              <a:t> </a:t>
            </a:r>
            <a:r>
              <a:rPr lang="fr-FR" dirty="0" err="1" smtClean="0"/>
              <a:t>clear</a:t>
            </a:r>
            <a:r>
              <a:rPr lang="fr-FR" dirty="0" smtClean="0"/>
              <a:t> about </a:t>
            </a:r>
            <a:r>
              <a:rPr lang="fr-FR" dirty="0" err="1" smtClean="0"/>
              <a:t>this</a:t>
            </a:r>
            <a:r>
              <a:rPr lang="fr-FR" dirty="0" smtClean="0"/>
              <a:t>: the ‘soul’ </a:t>
            </a:r>
            <a:r>
              <a:rPr lang="fr-FR" dirty="0" err="1" smtClean="0"/>
              <a:t>is</a:t>
            </a:r>
            <a:r>
              <a:rPr lang="fr-FR" dirty="0" smtClean="0"/>
              <a:t> </a:t>
            </a:r>
            <a:r>
              <a:rPr lang="fr-FR" dirty="0" err="1" smtClean="0"/>
              <a:t>this</a:t>
            </a:r>
            <a:r>
              <a:rPr lang="fr-FR" dirty="0" smtClean="0"/>
              <a:t> ensemble of </a:t>
            </a:r>
            <a:r>
              <a:rPr lang="fr-FR" dirty="0" err="1" smtClean="0"/>
              <a:t>functions</a:t>
            </a:r>
            <a:r>
              <a:rPr lang="fr-FR" dirty="0" smtClean="0"/>
              <a:t> or </a:t>
            </a:r>
            <a:r>
              <a:rPr lang="fr-FR" dirty="0" err="1" smtClean="0"/>
              <a:t>faculties</a:t>
            </a:r>
            <a:r>
              <a:rPr lang="fr-FR" dirty="0" smtClean="0"/>
              <a:t> </a:t>
            </a:r>
            <a:r>
              <a:rPr lang="fr-FR" dirty="0" err="1" smtClean="0"/>
              <a:t>that</a:t>
            </a:r>
            <a:r>
              <a:rPr lang="fr-FR" dirty="0" smtClean="0"/>
              <a:t> </a:t>
            </a:r>
            <a:r>
              <a:rPr lang="fr-FR" dirty="0" err="1" smtClean="0"/>
              <a:t>make</a:t>
            </a:r>
            <a:r>
              <a:rPr lang="fr-FR" dirty="0" smtClean="0"/>
              <a:t> a </a:t>
            </a:r>
            <a:r>
              <a:rPr lang="fr-FR" dirty="0" err="1" smtClean="0"/>
              <a:t>being</a:t>
            </a:r>
            <a:r>
              <a:rPr lang="fr-FR" dirty="0" smtClean="0"/>
              <a:t> alive, </a:t>
            </a:r>
            <a:r>
              <a:rPr lang="fr-FR" dirty="0" err="1" smtClean="0"/>
              <a:t>that</a:t>
            </a:r>
            <a:r>
              <a:rPr lang="fr-FR" dirty="0" smtClean="0"/>
              <a:t> </a:t>
            </a:r>
            <a:r>
              <a:rPr lang="fr-FR" dirty="0" err="1" smtClean="0"/>
              <a:t>animals</a:t>
            </a:r>
            <a:r>
              <a:rPr lang="fr-FR" dirty="0" smtClean="0"/>
              <a:t> are </a:t>
            </a:r>
            <a:r>
              <a:rPr lang="fr-FR" dirty="0" err="1" smtClean="0"/>
              <a:t>gifted</a:t>
            </a:r>
            <a:r>
              <a:rPr lang="fr-FR" dirty="0"/>
              <a:t> </a:t>
            </a:r>
            <a:r>
              <a:rPr lang="fr-FR" dirty="0" smtClean="0"/>
              <a:t>of </a:t>
            </a:r>
            <a:r>
              <a:rPr lang="fr-FR" dirty="0" err="1" smtClean="0"/>
              <a:t>mobility</a:t>
            </a:r>
            <a:r>
              <a:rPr lang="fr-FR" dirty="0" smtClean="0"/>
              <a:t>, instincts, </a:t>
            </a:r>
            <a:r>
              <a:rPr lang="fr-FR" dirty="0" err="1" smtClean="0"/>
              <a:t>sensitivity</a:t>
            </a:r>
            <a:r>
              <a:rPr lang="fr-FR" dirty="0" smtClean="0"/>
              <a:t>, and </a:t>
            </a:r>
            <a:r>
              <a:rPr lang="fr-FR" dirty="0" err="1" smtClean="0"/>
              <a:t>that</a:t>
            </a:r>
            <a:r>
              <a:rPr lang="fr-FR" dirty="0" smtClean="0"/>
              <a:t> </a:t>
            </a:r>
            <a:r>
              <a:rPr lang="fr-FR" dirty="0" err="1" smtClean="0"/>
              <a:t>human</a:t>
            </a:r>
            <a:r>
              <a:rPr lang="fr-FR" dirty="0" smtClean="0"/>
              <a:t> </a:t>
            </a:r>
            <a:r>
              <a:rPr lang="fr-FR" dirty="0" err="1" smtClean="0"/>
              <a:t>beings</a:t>
            </a:r>
            <a:r>
              <a:rPr lang="fr-FR" dirty="0" smtClean="0"/>
              <a:t> </a:t>
            </a:r>
            <a:r>
              <a:rPr lang="fr-FR" dirty="0" err="1" smtClean="0"/>
              <a:t>can</a:t>
            </a:r>
            <a:r>
              <a:rPr lang="fr-FR" dirty="0" smtClean="0"/>
              <a:t> </a:t>
            </a:r>
            <a:r>
              <a:rPr lang="fr-FR" dirty="0" err="1" smtClean="0"/>
              <a:t>think</a:t>
            </a:r>
            <a:r>
              <a:rPr lang="fr-FR" dirty="0" smtClean="0"/>
              <a:t>, </a:t>
            </a:r>
            <a:r>
              <a:rPr lang="fr-FR" dirty="0" err="1" smtClean="0"/>
              <a:t>speak</a:t>
            </a:r>
            <a:r>
              <a:rPr lang="fr-FR" dirty="0" smtClean="0"/>
              <a:t>, </a:t>
            </a:r>
            <a:r>
              <a:rPr lang="fr-FR" dirty="0" err="1" smtClean="0"/>
              <a:t>dream</a:t>
            </a:r>
            <a:r>
              <a:rPr lang="fr-FR" dirty="0" smtClean="0"/>
              <a:t> and imagine. </a:t>
            </a:r>
          </a:p>
          <a:p>
            <a:pPr algn="just"/>
            <a:r>
              <a:rPr lang="fr-FR" dirty="0" smtClean="0"/>
              <a:t>This </a:t>
            </a:r>
            <a:r>
              <a:rPr lang="fr-FR" dirty="0" err="1" smtClean="0"/>
              <a:t>meaning</a:t>
            </a:r>
            <a:r>
              <a:rPr lang="fr-FR" dirty="0" smtClean="0"/>
              <a:t> of ‘soul’ </a:t>
            </a:r>
            <a:r>
              <a:rPr lang="fr-FR" dirty="0" err="1" smtClean="0"/>
              <a:t>is</a:t>
            </a:r>
            <a:r>
              <a:rPr lang="fr-FR" dirty="0" smtClean="0"/>
              <a:t> </a:t>
            </a:r>
            <a:r>
              <a:rPr lang="fr-FR" dirty="0" err="1" smtClean="0"/>
              <a:t>completely</a:t>
            </a:r>
            <a:r>
              <a:rPr lang="fr-FR" dirty="0" smtClean="0"/>
              <a:t> </a:t>
            </a:r>
            <a:r>
              <a:rPr lang="fr-FR" dirty="0" err="1" smtClean="0"/>
              <a:t>deprived</a:t>
            </a:r>
            <a:r>
              <a:rPr lang="fr-FR" dirty="0" smtClean="0"/>
              <a:t> of </a:t>
            </a:r>
            <a:r>
              <a:rPr lang="fr-FR" dirty="0" err="1" smtClean="0"/>
              <a:t>any</a:t>
            </a:r>
            <a:r>
              <a:rPr lang="fr-FR" dirty="0" smtClean="0"/>
              <a:t> </a:t>
            </a:r>
            <a:r>
              <a:rPr lang="fr-FR" dirty="0" err="1" smtClean="0"/>
              <a:t>idea</a:t>
            </a:r>
            <a:r>
              <a:rPr lang="fr-FR" dirty="0" smtClean="0"/>
              <a:t> of </a:t>
            </a:r>
            <a:r>
              <a:rPr lang="fr-FR" dirty="0" err="1" smtClean="0"/>
              <a:t>spirituality</a:t>
            </a:r>
            <a:r>
              <a:rPr lang="fr-FR" dirty="0" smtClean="0"/>
              <a:t> and </a:t>
            </a:r>
            <a:r>
              <a:rPr lang="fr-FR" dirty="0" err="1" smtClean="0"/>
              <a:t>immortality</a:t>
            </a:r>
            <a:r>
              <a:rPr lang="fr-FR" dirty="0" smtClean="0"/>
              <a:t>. </a:t>
            </a:r>
          </a:p>
        </p:txBody>
      </p:sp>
    </p:spTree>
    <p:extLst>
      <p:ext uri="{BB962C8B-B14F-4D97-AF65-F5344CB8AC3E}">
        <p14:creationId xmlns:p14="http://schemas.microsoft.com/office/powerpoint/2010/main" val="2716929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soul (</a:t>
            </a:r>
            <a:r>
              <a:rPr lang="fr-FR" i="1" dirty="0" err="1" smtClean="0"/>
              <a:t>psukhê</a:t>
            </a:r>
            <a:r>
              <a:rPr lang="fr-FR" dirty="0" smtClean="0"/>
              <a:t>)</a:t>
            </a:r>
            <a:endParaRPr lang="fr-FR" dirty="0"/>
          </a:p>
        </p:txBody>
      </p:sp>
      <p:sp>
        <p:nvSpPr>
          <p:cNvPr id="3" name="Espace réservé du contenu 2"/>
          <p:cNvSpPr>
            <a:spLocks noGrp="1"/>
          </p:cNvSpPr>
          <p:nvPr>
            <p:ph idx="1"/>
          </p:nvPr>
        </p:nvSpPr>
        <p:spPr/>
        <p:txBody>
          <a:bodyPr>
            <a:normAutofit/>
          </a:bodyPr>
          <a:lstStyle/>
          <a:p>
            <a:pPr algn="just"/>
            <a:r>
              <a:rPr lang="fr-FR" dirty="0" smtClean="0"/>
              <a:t>On the </a:t>
            </a:r>
            <a:r>
              <a:rPr lang="fr-FR" dirty="0" err="1" smtClean="0"/>
              <a:t>outside</a:t>
            </a:r>
            <a:r>
              <a:rPr lang="fr-FR" dirty="0" smtClean="0"/>
              <a:t>, the </a:t>
            </a:r>
            <a:r>
              <a:rPr lang="fr-FR" dirty="0" err="1" smtClean="0"/>
              <a:t>human</a:t>
            </a:r>
            <a:r>
              <a:rPr lang="fr-FR" dirty="0" smtClean="0"/>
              <a:t> soul </a:t>
            </a:r>
            <a:r>
              <a:rPr lang="fr-FR" dirty="0" err="1" smtClean="0"/>
              <a:t>presents</a:t>
            </a:r>
            <a:r>
              <a:rPr lang="fr-FR" dirty="0" smtClean="0"/>
              <a:t> </a:t>
            </a:r>
            <a:r>
              <a:rPr lang="fr-FR" dirty="0" err="1" smtClean="0"/>
              <a:t>itself</a:t>
            </a:r>
            <a:r>
              <a:rPr lang="fr-FR" dirty="0" smtClean="0"/>
              <a:t> as a system of </a:t>
            </a:r>
            <a:r>
              <a:rPr lang="fr-FR" dirty="0" err="1" smtClean="0"/>
              <a:t>faculties</a:t>
            </a:r>
            <a:r>
              <a:rPr lang="fr-FR" dirty="0" smtClean="0"/>
              <a:t>: cognitive (perception, intelligence), affective (</a:t>
            </a:r>
            <a:r>
              <a:rPr lang="fr-FR" dirty="0" err="1" smtClean="0"/>
              <a:t>emotions</a:t>
            </a:r>
            <a:r>
              <a:rPr lang="fr-FR" dirty="0" smtClean="0"/>
              <a:t>, feelings) and </a:t>
            </a:r>
            <a:r>
              <a:rPr lang="fr-FR" dirty="0" err="1" smtClean="0"/>
              <a:t>instictives</a:t>
            </a:r>
            <a:r>
              <a:rPr lang="fr-FR" dirty="0" smtClean="0"/>
              <a:t> (pulsions, </a:t>
            </a:r>
            <a:r>
              <a:rPr lang="fr-FR" dirty="0" err="1" smtClean="0"/>
              <a:t>needs</a:t>
            </a:r>
            <a:r>
              <a:rPr lang="fr-FR" dirty="0" smtClean="0"/>
              <a:t>).</a:t>
            </a:r>
          </a:p>
          <a:p>
            <a:pPr algn="just"/>
            <a:r>
              <a:rPr lang="fr-FR" dirty="0" err="1" smtClean="0"/>
              <a:t>From</a:t>
            </a:r>
            <a:r>
              <a:rPr lang="fr-FR" dirty="0" smtClean="0"/>
              <a:t> </a:t>
            </a:r>
            <a:r>
              <a:rPr lang="fr-FR" dirty="0" err="1" smtClean="0"/>
              <a:t>within</a:t>
            </a:r>
            <a:r>
              <a:rPr lang="fr-FR" dirty="0" smtClean="0"/>
              <a:t>, the soul </a:t>
            </a:r>
            <a:r>
              <a:rPr lang="fr-FR" dirty="0" err="1" smtClean="0"/>
              <a:t>is</a:t>
            </a:r>
            <a:r>
              <a:rPr lang="fr-FR" dirty="0" smtClean="0"/>
              <a:t> the place of </a:t>
            </a:r>
            <a:r>
              <a:rPr lang="fr-FR" dirty="0" err="1" smtClean="0"/>
              <a:t>our</a:t>
            </a:r>
            <a:r>
              <a:rPr lang="fr-FR" dirty="0" smtClean="0"/>
              <a:t> </a:t>
            </a:r>
            <a:r>
              <a:rPr lang="fr-FR" dirty="0" err="1" smtClean="0"/>
              <a:t>interiority</a:t>
            </a:r>
            <a:r>
              <a:rPr lang="fr-FR" dirty="0" smtClean="0"/>
              <a:t>, the place </a:t>
            </a:r>
            <a:r>
              <a:rPr lang="fr-FR" dirty="0" err="1" smtClean="0"/>
              <a:t>where</a:t>
            </a:r>
            <a:r>
              <a:rPr lang="fr-FR" dirty="0" smtClean="0"/>
              <a:t> </a:t>
            </a:r>
            <a:r>
              <a:rPr lang="fr-FR" dirty="0" err="1" smtClean="0"/>
              <a:t>we</a:t>
            </a:r>
            <a:r>
              <a:rPr lang="fr-FR" dirty="0" smtClean="0"/>
              <a:t> live </a:t>
            </a:r>
            <a:r>
              <a:rPr lang="fr-FR" dirty="0" err="1" smtClean="0"/>
              <a:t>ourselves</a:t>
            </a:r>
            <a:r>
              <a:rPr lang="fr-FR" dirty="0" smtClean="0"/>
              <a:t> as </a:t>
            </a:r>
            <a:r>
              <a:rPr lang="fr-FR" dirty="0" err="1" smtClean="0"/>
              <a:t>being</a:t>
            </a:r>
            <a:r>
              <a:rPr lang="fr-FR" dirty="0" smtClean="0"/>
              <a:t> ‘us’, </a:t>
            </a:r>
            <a:r>
              <a:rPr lang="fr-FR" dirty="0" err="1" smtClean="0"/>
              <a:t>that</a:t>
            </a:r>
            <a:r>
              <a:rPr lang="fr-FR" dirty="0" smtClean="0"/>
              <a:t> </a:t>
            </a:r>
            <a:r>
              <a:rPr lang="fr-FR" dirty="0" err="1" smtClean="0"/>
              <a:t>is</a:t>
            </a:r>
            <a:r>
              <a:rPr lang="fr-FR" dirty="0" smtClean="0"/>
              <a:t> the conscience </a:t>
            </a:r>
            <a:r>
              <a:rPr lang="fr-FR" dirty="0" err="1" smtClean="0"/>
              <a:t>that</a:t>
            </a:r>
            <a:r>
              <a:rPr lang="fr-FR" dirty="0" smtClean="0"/>
              <a:t> </a:t>
            </a:r>
            <a:r>
              <a:rPr lang="fr-FR" dirty="0" err="1" smtClean="0"/>
              <a:t>we</a:t>
            </a:r>
            <a:r>
              <a:rPr lang="fr-FR" dirty="0" smtClean="0"/>
              <a:t> have of </a:t>
            </a:r>
            <a:r>
              <a:rPr lang="fr-FR" dirty="0" err="1" smtClean="0"/>
              <a:t>ourselves</a:t>
            </a:r>
            <a:r>
              <a:rPr lang="fr-FR" dirty="0" smtClean="0"/>
              <a:t>. </a:t>
            </a:r>
          </a:p>
          <a:p>
            <a:pPr algn="just"/>
            <a:r>
              <a:rPr lang="fr-FR" dirty="0" smtClean="0"/>
              <a:t>The soul opens on </a:t>
            </a:r>
            <a:r>
              <a:rPr lang="fr-FR" dirty="0" err="1" smtClean="0"/>
              <a:t>other</a:t>
            </a:r>
            <a:r>
              <a:rPr lang="fr-FR" dirty="0" smtClean="0"/>
              <a:t> </a:t>
            </a:r>
            <a:r>
              <a:rPr lang="fr-FR" dirty="0" err="1" smtClean="0"/>
              <a:t>human</a:t>
            </a:r>
            <a:r>
              <a:rPr lang="fr-FR" dirty="0" smtClean="0"/>
              <a:t> </a:t>
            </a:r>
            <a:r>
              <a:rPr lang="fr-FR" dirty="0" err="1" smtClean="0"/>
              <a:t>beings</a:t>
            </a:r>
            <a:r>
              <a:rPr lang="fr-FR" dirty="0" smtClean="0"/>
              <a:t>’ souls and </a:t>
            </a:r>
            <a:r>
              <a:rPr lang="fr-FR" dirty="0" err="1" smtClean="0"/>
              <a:t>allows</a:t>
            </a:r>
            <a:r>
              <a:rPr lang="fr-FR" dirty="0" smtClean="0"/>
              <a:t> us to ‘</a:t>
            </a:r>
            <a:r>
              <a:rPr lang="fr-FR" dirty="0" err="1" smtClean="0"/>
              <a:t>read</a:t>
            </a:r>
            <a:r>
              <a:rPr lang="fr-FR" dirty="0" smtClean="0"/>
              <a:t>’ </a:t>
            </a:r>
            <a:r>
              <a:rPr lang="fr-FR" dirty="0" err="1" smtClean="0"/>
              <a:t>other</a:t>
            </a:r>
            <a:r>
              <a:rPr lang="fr-FR" dirty="0" smtClean="0"/>
              <a:t> </a:t>
            </a:r>
            <a:r>
              <a:rPr lang="fr-FR" dirty="0" err="1" smtClean="0"/>
              <a:t>human</a:t>
            </a:r>
            <a:r>
              <a:rPr lang="fr-FR" dirty="0" smtClean="0"/>
              <a:t> </a:t>
            </a:r>
            <a:r>
              <a:rPr lang="fr-FR" dirty="0" err="1" smtClean="0"/>
              <a:t>beings</a:t>
            </a:r>
            <a:r>
              <a:rPr lang="fr-FR" dirty="0" smtClean="0"/>
              <a:t> souls i.e. to </a:t>
            </a:r>
            <a:r>
              <a:rPr lang="fr-FR" dirty="0" err="1" smtClean="0"/>
              <a:t>understand</a:t>
            </a:r>
            <a:r>
              <a:rPr lang="fr-FR" dirty="0" smtClean="0"/>
              <a:t> </a:t>
            </a:r>
            <a:r>
              <a:rPr lang="fr-FR" dirty="0" err="1" smtClean="0"/>
              <a:t>their</a:t>
            </a:r>
            <a:r>
              <a:rPr lang="fr-FR" dirty="0" smtClean="0"/>
              <a:t> </a:t>
            </a:r>
            <a:r>
              <a:rPr lang="fr-FR" dirty="0" err="1" smtClean="0"/>
              <a:t>emotions</a:t>
            </a:r>
            <a:r>
              <a:rPr lang="fr-FR" dirty="0" smtClean="0"/>
              <a:t>, to show </a:t>
            </a:r>
            <a:r>
              <a:rPr lang="fr-FR" dirty="0" err="1" smtClean="0"/>
              <a:t>empathy</a:t>
            </a:r>
            <a:r>
              <a:rPr lang="fr-FR" dirty="0" smtClean="0"/>
              <a:t>.</a:t>
            </a:r>
          </a:p>
        </p:txBody>
      </p:sp>
    </p:spTree>
    <p:extLst>
      <p:ext uri="{BB962C8B-B14F-4D97-AF65-F5344CB8AC3E}">
        <p14:creationId xmlns:p14="http://schemas.microsoft.com/office/powerpoint/2010/main" val="4022221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soul (</a:t>
            </a:r>
            <a:r>
              <a:rPr lang="fr-FR" i="1" dirty="0" err="1" smtClean="0"/>
              <a:t>psukhê</a:t>
            </a:r>
            <a:r>
              <a:rPr lang="fr-FR" dirty="0" smtClean="0"/>
              <a:t>)</a:t>
            </a:r>
            <a:endParaRPr lang="fr-FR" dirty="0"/>
          </a:p>
        </p:txBody>
      </p:sp>
      <p:sp>
        <p:nvSpPr>
          <p:cNvPr id="3" name="Espace réservé du contenu 2"/>
          <p:cNvSpPr>
            <a:spLocks noGrp="1"/>
          </p:cNvSpPr>
          <p:nvPr>
            <p:ph idx="1"/>
          </p:nvPr>
        </p:nvSpPr>
        <p:spPr/>
        <p:txBody>
          <a:bodyPr>
            <a:normAutofit/>
          </a:bodyPr>
          <a:lstStyle/>
          <a:p>
            <a:pPr algn="just"/>
            <a:r>
              <a:rPr lang="fr-FR" dirty="0"/>
              <a:t>The soul </a:t>
            </a:r>
            <a:r>
              <a:rPr lang="fr-FR" dirty="0" err="1"/>
              <a:t>is</a:t>
            </a:r>
            <a:r>
              <a:rPr lang="fr-FR" dirty="0"/>
              <a:t> </a:t>
            </a:r>
            <a:r>
              <a:rPr lang="fr-FR" dirty="0" err="1"/>
              <a:t>also</a:t>
            </a:r>
            <a:r>
              <a:rPr lang="fr-FR" dirty="0"/>
              <a:t> action: </a:t>
            </a:r>
            <a:r>
              <a:rPr lang="fr-FR" dirty="0" err="1"/>
              <a:t>my</a:t>
            </a:r>
            <a:r>
              <a:rPr lang="fr-FR" dirty="0"/>
              <a:t> </a:t>
            </a:r>
            <a:r>
              <a:rPr lang="fr-FR" dirty="0" err="1"/>
              <a:t>ideas</a:t>
            </a:r>
            <a:r>
              <a:rPr lang="fr-FR" dirty="0"/>
              <a:t> and conceptions </a:t>
            </a:r>
            <a:r>
              <a:rPr lang="fr-FR" dirty="0" err="1"/>
              <a:t>may</a:t>
            </a:r>
            <a:r>
              <a:rPr lang="fr-FR" dirty="0"/>
              <a:t> </a:t>
            </a:r>
            <a:r>
              <a:rPr lang="fr-FR" dirty="0" err="1"/>
              <a:t>act</a:t>
            </a:r>
            <a:r>
              <a:rPr lang="fr-FR" dirty="0"/>
              <a:t> </a:t>
            </a:r>
            <a:r>
              <a:rPr lang="fr-FR" dirty="0" err="1"/>
              <a:t>upon</a:t>
            </a:r>
            <a:r>
              <a:rPr lang="fr-FR" dirty="0"/>
              <a:t> </a:t>
            </a:r>
            <a:r>
              <a:rPr lang="fr-FR" dirty="0" err="1"/>
              <a:t>yours</a:t>
            </a:r>
            <a:r>
              <a:rPr lang="fr-FR" dirty="0"/>
              <a:t> </a:t>
            </a:r>
            <a:r>
              <a:rPr lang="fr-FR" dirty="0" err="1"/>
              <a:t>thanks</a:t>
            </a:r>
            <a:r>
              <a:rPr lang="fr-FR" dirty="0"/>
              <a:t> to the </a:t>
            </a:r>
            <a:r>
              <a:rPr lang="fr-FR" dirty="0" err="1"/>
              <a:t>language</a:t>
            </a:r>
            <a:r>
              <a:rPr lang="fr-FR" dirty="0"/>
              <a:t> (</a:t>
            </a:r>
            <a:r>
              <a:rPr lang="fr-FR" dirty="0" err="1"/>
              <a:t>spoken</a:t>
            </a:r>
            <a:r>
              <a:rPr lang="fr-FR" dirty="0"/>
              <a:t> or not</a:t>
            </a:r>
            <a:r>
              <a:rPr lang="fr-FR" dirty="0" smtClean="0"/>
              <a:t>)</a:t>
            </a:r>
            <a:endParaRPr lang="fr-FR" dirty="0"/>
          </a:p>
          <a:p>
            <a:pPr algn="just"/>
            <a:r>
              <a:rPr lang="fr-FR" dirty="0" smtClean="0"/>
              <a:t>If </a:t>
            </a:r>
            <a:r>
              <a:rPr lang="fr-FR" dirty="0"/>
              <a:t>a body </a:t>
            </a:r>
            <a:r>
              <a:rPr lang="fr-FR" dirty="0" err="1"/>
              <a:t>is</a:t>
            </a:r>
            <a:r>
              <a:rPr lang="fr-FR" dirty="0"/>
              <a:t> alive, </a:t>
            </a:r>
            <a:r>
              <a:rPr lang="fr-FR" dirty="0" err="1"/>
              <a:t>it</a:t>
            </a:r>
            <a:r>
              <a:rPr lang="fr-FR" dirty="0"/>
              <a:t> </a:t>
            </a:r>
            <a:r>
              <a:rPr lang="fr-FR" dirty="0" err="1"/>
              <a:t>is</a:t>
            </a:r>
            <a:r>
              <a:rPr lang="fr-FR" dirty="0"/>
              <a:t> </a:t>
            </a:r>
            <a:r>
              <a:rPr lang="fr-FR" dirty="0" err="1"/>
              <a:t>because</a:t>
            </a:r>
            <a:r>
              <a:rPr lang="fr-FR" dirty="0"/>
              <a:t> </a:t>
            </a:r>
            <a:r>
              <a:rPr lang="fr-FR" dirty="0" err="1"/>
              <a:t>it</a:t>
            </a:r>
            <a:r>
              <a:rPr lang="fr-FR" dirty="0"/>
              <a:t> </a:t>
            </a:r>
            <a:r>
              <a:rPr lang="fr-FR" dirty="0" err="1"/>
              <a:t>is</a:t>
            </a:r>
            <a:r>
              <a:rPr lang="fr-FR" dirty="0"/>
              <a:t> </a:t>
            </a:r>
            <a:r>
              <a:rPr lang="fr-FR" dirty="0" err="1"/>
              <a:t>animated</a:t>
            </a:r>
            <a:r>
              <a:rPr lang="fr-FR" dirty="0"/>
              <a:t> by a </a:t>
            </a:r>
            <a:r>
              <a:rPr lang="fr-FR" dirty="0" smtClean="0"/>
              <a:t>‘soul’</a:t>
            </a:r>
          </a:p>
          <a:p>
            <a:pPr algn="just"/>
            <a:r>
              <a:rPr lang="fr-FR" dirty="0" smtClean="0"/>
              <a:t>The ‘body’ and ‘soul’ </a:t>
            </a:r>
            <a:r>
              <a:rPr lang="fr-FR" dirty="0" err="1" smtClean="0"/>
              <a:t>added</a:t>
            </a:r>
            <a:r>
              <a:rPr lang="fr-FR" dirty="0" smtClean="0"/>
              <a:t> </a:t>
            </a:r>
            <a:r>
              <a:rPr lang="fr-FR" dirty="0" err="1" smtClean="0"/>
              <a:t>form</a:t>
            </a:r>
            <a:r>
              <a:rPr lang="fr-FR" dirty="0" smtClean="0"/>
              <a:t> </a:t>
            </a:r>
            <a:r>
              <a:rPr lang="fr-FR" dirty="0" err="1" smtClean="0"/>
              <a:t>what</a:t>
            </a:r>
            <a:r>
              <a:rPr lang="fr-FR" dirty="0" smtClean="0"/>
              <a:t> </a:t>
            </a:r>
            <a:r>
              <a:rPr lang="fr-FR" dirty="0" err="1" smtClean="0"/>
              <a:t>we</a:t>
            </a:r>
            <a:r>
              <a:rPr lang="fr-FR" dirty="0" smtClean="0"/>
              <a:t> </a:t>
            </a:r>
            <a:r>
              <a:rPr lang="fr-FR" dirty="0" err="1" smtClean="0"/>
              <a:t>might</a:t>
            </a:r>
            <a:r>
              <a:rPr lang="fr-FR" dirty="0" smtClean="0"/>
              <a:t> call a </a:t>
            </a:r>
            <a:r>
              <a:rPr lang="fr-FR" dirty="0" err="1" smtClean="0"/>
              <a:t>biopsychic</a:t>
            </a:r>
            <a:r>
              <a:rPr lang="fr-FR" dirty="0" smtClean="0"/>
              <a:t> </a:t>
            </a:r>
            <a:r>
              <a:rPr lang="fr-FR" dirty="0" err="1" smtClean="0"/>
              <a:t>entity</a:t>
            </a:r>
            <a:endParaRPr lang="fr-FR" dirty="0" smtClean="0"/>
          </a:p>
          <a:p>
            <a:pPr algn="just"/>
            <a:r>
              <a:rPr lang="fr-FR" dirty="0" smtClean="0"/>
              <a:t>This </a:t>
            </a:r>
            <a:r>
              <a:rPr lang="fr-FR" dirty="0" err="1" smtClean="0"/>
              <a:t>biopsychic</a:t>
            </a:r>
            <a:r>
              <a:rPr lang="fr-FR" dirty="0" smtClean="0"/>
              <a:t> </a:t>
            </a:r>
            <a:r>
              <a:rPr lang="fr-FR" dirty="0" err="1" smtClean="0"/>
              <a:t>entity</a:t>
            </a:r>
            <a:r>
              <a:rPr lang="fr-FR" dirty="0" smtClean="0"/>
              <a:t> has adaptative and </a:t>
            </a:r>
            <a:r>
              <a:rPr lang="fr-FR" dirty="0" err="1" smtClean="0"/>
              <a:t>safeguard</a:t>
            </a:r>
            <a:r>
              <a:rPr lang="fr-FR" dirty="0" smtClean="0"/>
              <a:t> </a:t>
            </a:r>
            <a:r>
              <a:rPr lang="fr-FR" dirty="0" err="1" smtClean="0"/>
              <a:t>functions</a:t>
            </a:r>
            <a:r>
              <a:rPr lang="fr-FR" dirty="0" smtClean="0"/>
              <a:t> in the social and </a:t>
            </a:r>
            <a:r>
              <a:rPr lang="fr-FR" dirty="0" err="1" smtClean="0"/>
              <a:t>natural</a:t>
            </a:r>
            <a:r>
              <a:rPr lang="fr-FR" dirty="0" smtClean="0"/>
              <a:t> </a:t>
            </a:r>
            <a:r>
              <a:rPr lang="fr-FR" dirty="0" err="1" smtClean="0"/>
              <a:t>environment</a:t>
            </a:r>
            <a:r>
              <a:rPr lang="fr-FR" dirty="0" smtClean="0"/>
              <a:t> </a:t>
            </a:r>
            <a:r>
              <a:rPr lang="fr-FR" dirty="0" err="1" smtClean="0"/>
              <a:t>we</a:t>
            </a:r>
            <a:r>
              <a:rPr lang="fr-FR" dirty="0" smtClean="0"/>
              <a:t> are living in.</a:t>
            </a:r>
          </a:p>
        </p:txBody>
      </p:sp>
    </p:spTree>
    <p:extLst>
      <p:ext uri="{BB962C8B-B14F-4D97-AF65-F5344CB8AC3E}">
        <p14:creationId xmlns:p14="http://schemas.microsoft.com/office/powerpoint/2010/main" val="3755640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soul (</a:t>
            </a:r>
            <a:r>
              <a:rPr lang="fr-FR" i="1" dirty="0" err="1" smtClean="0"/>
              <a:t>psukhê</a:t>
            </a:r>
            <a:r>
              <a:rPr lang="fr-FR" dirty="0" smtClean="0"/>
              <a:t>)</a:t>
            </a:r>
            <a:endParaRPr lang="fr-FR" dirty="0"/>
          </a:p>
        </p:txBody>
      </p:sp>
      <p:sp>
        <p:nvSpPr>
          <p:cNvPr id="3" name="Espace réservé du contenu 2"/>
          <p:cNvSpPr>
            <a:spLocks noGrp="1"/>
          </p:cNvSpPr>
          <p:nvPr>
            <p:ph idx="1"/>
          </p:nvPr>
        </p:nvSpPr>
        <p:spPr/>
        <p:txBody>
          <a:bodyPr>
            <a:normAutofit/>
          </a:bodyPr>
          <a:lstStyle/>
          <a:p>
            <a:pPr algn="just"/>
            <a:r>
              <a:rPr lang="fr-FR" dirty="0" smtClean="0"/>
              <a:t>It </a:t>
            </a:r>
            <a:r>
              <a:rPr lang="fr-FR" dirty="0" err="1" smtClean="0"/>
              <a:t>fulfills</a:t>
            </a:r>
            <a:r>
              <a:rPr lang="fr-FR" dirty="0" smtClean="0"/>
              <a:t> </a:t>
            </a:r>
            <a:r>
              <a:rPr lang="fr-FR" dirty="0" err="1" smtClean="0"/>
              <a:t>this</a:t>
            </a:r>
            <a:r>
              <a:rPr lang="fr-FR" dirty="0" smtClean="0"/>
              <a:t> </a:t>
            </a:r>
            <a:r>
              <a:rPr lang="fr-FR" dirty="0" err="1" smtClean="0"/>
              <a:t>function</a:t>
            </a:r>
            <a:r>
              <a:rPr lang="fr-FR" dirty="0" smtClean="0"/>
              <a:t> not </a:t>
            </a:r>
            <a:r>
              <a:rPr lang="fr-FR" dirty="0" err="1" smtClean="0"/>
              <a:t>only</a:t>
            </a:r>
            <a:r>
              <a:rPr lang="fr-FR" dirty="0" smtClean="0"/>
              <a:t> for the </a:t>
            </a:r>
            <a:r>
              <a:rPr lang="fr-FR" dirty="0" err="1" smtClean="0"/>
              <a:t>individual</a:t>
            </a:r>
            <a:r>
              <a:rPr lang="fr-FR" dirty="0" smtClean="0"/>
              <a:t> but </a:t>
            </a:r>
            <a:r>
              <a:rPr lang="fr-FR" dirty="0" err="1" smtClean="0"/>
              <a:t>also</a:t>
            </a:r>
            <a:r>
              <a:rPr lang="fr-FR" dirty="0" smtClean="0"/>
              <a:t> </a:t>
            </a:r>
            <a:r>
              <a:rPr lang="fr-FR" dirty="0" err="1" smtClean="0"/>
              <a:t>simultaneously</a:t>
            </a:r>
            <a:r>
              <a:rPr lang="fr-FR" dirty="0" smtClean="0"/>
              <a:t> for the </a:t>
            </a:r>
            <a:r>
              <a:rPr lang="fr-FR" dirty="0" err="1" smtClean="0"/>
              <a:t>species</a:t>
            </a:r>
            <a:r>
              <a:rPr lang="fr-FR" dirty="0" smtClean="0"/>
              <a:t>. </a:t>
            </a:r>
          </a:p>
          <a:p>
            <a:pPr algn="just"/>
            <a:r>
              <a:rPr lang="fr-FR" dirty="0" smtClean="0"/>
              <a:t>The ‘soul’ </a:t>
            </a:r>
            <a:r>
              <a:rPr lang="fr-FR" dirty="0" err="1" smtClean="0"/>
              <a:t>is</a:t>
            </a:r>
            <a:r>
              <a:rPr lang="fr-FR" dirty="0" smtClean="0"/>
              <a:t> </a:t>
            </a:r>
            <a:r>
              <a:rPr lang="fr-FR" dirty="0" err="1" smtClean="0"/>
              <a:t>naturally</a:t>
            </a:r>
            <a:r>
              <a:rPr lang="fr-FR" dirty="0" smtClean="0"/>
              <a:t> </a:t>
            </a:r>
            <a:r>
              <a:rPr lang="fr-FR" dirty="0" err="1" smtClean="0"/>
              <a:t>egocentred</a:t>
            </a:r>
            <a:r>
              <a:rPr lang="fr-FR" dirty="0" smtClean="0"/>
              <a:t>. </a:t>
            </a:r>
            <a:r>
              <a:rPr lang="fr-FR" dirty="0" err="1" smtClean="0"/>
              <a:t>Its</a:t>
            </a:r>
            <a:r>
              <a:rPr lang="fr-FR" dirty="0" smtClean="0"/>
              <a:t> main </a:t>
            </a:r>
            <a:r>
              <a:rPr lang="fr-FR" dirty="0" err="1" smtClean="0"/>
              <a:t>concern</a:t>
            </a:r>
            <a:r>
              <a:rPr lang="fr-FR" dirty="0" smtClean="0"/>
              <a:t> </a:t>
            </a:r>
            <a:r>
              <a:rPr lang="fr-FR" dirty="0" err="1" smtClean="0"/>
              <a:t>is</a:t>
            </a:r>
            <a:r>
              <a:rPr lang="fr-FR" dirty="0" smtClean="0"/>
              <a:t> to </a:t>
            </a:r>
            <a:r>
              <a:rPr lang="fr-FR" dirty="0" err="1" smtClean="0"/>
              <a:t>ensure</a:t>
            </a:r>
            <a:r>
              <a:rPr lang="fr-FR" dirty="0" smtClean="0"/>
              <a:t> </a:t>
            </a:r>
            <a:r>
              <a:rPr lang="fr-FR" dirty="0" err="1" smtClean="0"/>
              <a:t>our</a:t>
            </a:r>
            <a:r>
              <a:rPr lang="fr-FR" dirty="0" smtClean="0"/>
              <a:t> </a:t>
            </a:r>
            <a:r>
              <a:rPr lang="fr-FR" dirty="0" err="1" smtClean="0"/>
              <a:t>safety</a:t>
            </a:r>
            <a:r>
              <a:rPr lang="fr-FR" dirty="0" smtClean="0"/>
              <a:t> and the </a:t>
            </a:r>
            <a:r>
              <a:rPr lang="fr-FR" dirty="0" err="1" smtClean="0"/>
              <a:t>fact</a:t>
            </a:r>
            <a:r>
              <a:rPr lang="fr-FR" dirty="0" smtClean="0"/>
              <a:t> </a:t>
            </a:r>
            <a:r>
              <a:rPr lang="fr-FR" dirty="0" err="1" smtClean="0"/>
              <a:t>that</a:t>
            </a:r>
            <a:r>
              <a:rPr lang="fr-FR" dirty="0" smtClean="0"/>
              <a:t> </a:t>
            </a:r>
            <a:r>
              <a:rPr lang="fr-FR" dirty="0" err="1" smtClean="0"/>
              <a:t>we</a:t>
            </a:r>
            <a:r>
              <a:rPr lang="fr-FR" dirty="0" smtClean="0"/>
              <a:t> are able to carry on. </a:t>
            </a:r>
          </a:p>
          <a:p>
            <a:pPr algn="just"/>
            <a:r>
              <a:rPr lang="fr-FR" dirty="0" err="1" smtClean="0"/>
              <a:t>Human</a:t>
            </a:r>
            <a:r>
              <a:rPr lang="fr-FR" dirty="0" smtClean="0"/>
              <a:t> </a:t>
            </a:r>
            <a:r>
              <a:rPr lang="fr-FR" dirty="0" err="1" smtClean="0"/>
              <a:t>being</a:t>
            </a:r>
            <a:r>
              <a:rPr lang="fr-FR" dirty="0" smtClean="0"/>
              <a:t> </a:t>
            </a:r>
            <a:r>
              <a:rPr lang="fr-FR" dirty="0" err="1" smtClean="0"/>
              <a:t>often</a:t>
            </a:r>
            <a:r>
              <a:rPr lang="fr-FR" dirty="0" smtClean="0"/>
              <a:t> </a:t>
            </a:r>
            <a:r>
              <a:rPr lang="fr-FR" dirty="0" err="1" smtClean="0"/>
              <a:t>only</a:t>
            </a:r>
            <a:r>
              <a:rPr lang="fr-FR" dirty="0" smtClean="0"/>
              <a:t> use </a:t>
            </a:r>
            <a:r>
              <a:rPr lang="fr-FR" dirty="0" err="1" smtClean="0"/>
              <a:t>their</a:t>
            </a:r>
            <a:r>
              <a:rPr lang="fr-FR" dirty="0" smtClean="0"/>
              <a:t> </a:t>
            </a:r>
            <a:r>
              <a:rPr lang="fr-FR" dirty="0" err="1" smtClean="0"/>
              <a:t>cleverness</a:t>
            </a:r>
            <a:r>
              <a:rPr lang="fr-FR" dirty="0" smtClean="0"/>
              <a:t> to </a:t>
            </a:r>
            <a:r>
              <a:rPr lang="fr-FR" dirty="0" err="1" smtClean="0"/>
              <a:t>improve</a:t>
            </a:r>
            <a:r>
              <a:rPr lang="fr-FR" dirty="0" smtClean="0"/>
              <a:t> </a:t>
            </a:r>
            <a:r>
              <a:rPr lang="fr-FR" dirty="0" err="1" smtClean="0"/>
              <a:t>his</a:t>
            </a:r>
            <a:r>
              <a:rPr lang="fr-FR" dirty="0" smtClean="0"/>
              <a:t> </a:t>
            </a:r>
            <a:r>
              <a:rPr lang="fr-FR" dirty="0" err="1" smtClean="0"/>
              <a:t>comfort</a:t>
            </a:r>
            <a:r>
              <a:rPr lang="fr-FR" dirty="0" smtClean="0"/>
              <a:t> and the </a:t>
            </a:r>
            <a:r>
              <a:rPr lang="fr-FR" dirty="0" err="1" smtClean="0"/>
              <a:t>comfort</a:t>
            </a:r>
            <a:r>
              <a:rPr lang="fr-FR" dirty="0" smtClean="0"/>
              <a:t> of </a:t>
            </a:r>
            <a:r>
              <a:rPr lang="fr-FR" dirty="0" err="1" smtClean="0"/>
              <a:t>his</a:t>
            </a:r>
            <a:r>
              <a:rPr lang="fr-FR" dirty="0" smtClean="0"/>
              <a:t> </a:t>
            </a:r>
            <a:r>
              <a:rPr lang="fr-FR" dirty="0" err="1" smtClean="0"/>
              <a:t>biological</a:t>
            </a:r>
            <a:r>
              <a:rPr lang="fr-FR" dirty="0" smtClean="0"/>
              <a:t> </a:t>
            </a:r>
            <a:r>
              <a:rPr lang="fr-FR" dirty="0" err="1" smtClean="0"/>
              <a:t>species</a:t>
            </a:r>
            <a:r>
              <a:rPr lang="fr-FR" dirty="0" smtClean="0"/>
              <a:t>.</a:t>
            </a:r>
            <a:endParaRPr lang="fr-FR" dirty="0"/>
          </a:p>
        </p:txBody>
      </p:sp>
    </p:spTree>
    <p:extLst>
      <p:ext uri="{BB962C8B-B14F-4D97-AF65-F5344CB8AC3E}">
        <p14:creationId xmlns:p14="http://schemas.microsoft.com/office/powerpoint/2010/main" val="1463732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Psyché ranimée par le baiser de l’amour (1793)</a:t>
            </a:r>
            <a:endParaRPr lang="fr-FR" dirty="0"/>
          </a:p>
        </p:txBody>
      </p:sp>
      <p:sp>
        <p:nvSpPr>
          <p:cNvPr id="4" name="Espace réservé du texte 3"/>
          <p:cNvSpPr>
            <a:spLocks noGrp="1"/>
          </p:cNvSpPr>
          <p:nvPr>
            <p:ph type="body" sz="half" idx="2"/>
          </p:nvPr>
        </p:nvSpPr>
        <p:spPr/>
        <p:txBody>
          <a:bodyPr/>
          <a:lstStyle/>
          <a:p>
            <a:pPr algn="ctr"/>
            <a:r>
              <a:rPr lang="fr-FR" dirty="0"/>
              <a:t>Antonio Canova (1757-1822) </a:t>
            </a:r>
          </a:p>
        </p:txBody>
      </p:sp>
      <p:pic>
        <p:nvPicPr>
          <p:cNvPr id="20" name="Espace réservé pour une image  19"/>
          <p:cNvPicPr>
            <a:picLocks noGrp="1" noChangeAspect="1"/>
          </p:cNvPicPr>
          <p:nvPr>
            <p:ph type="pic" idx="1"/>
          </p:nvPr>
        </p:nvPicPr>
        <p:blipFill>
          <a:blip r:embed="rId2">
            <a:extLst>
              <a:ext uri="{28A0092B-C50C-407E-A947-70E740481C1C}">
                <a14:useLocalDpi xmlns:a14="http://schemas.microsoft.com/office/drawing/2010/main" val="0"/>
              </a:ext>
            </a:extLst>
          </a:blip>
          <a:srcRect t="28668" b="28668"/>
          <a:stretch>
            <a:fillRect/>
          </a:stretch>
        </p:blipFill>
        <p:spPr/>
      </p:pic>
    </p:spTree>
    <p:extLst>
      <p:ext uri="{BB962C8B-B14F-4D97-AF65-F5344CB8AC3E}">
        <p14:creationId xmlns:p14="http://schemas.microsoft.com/office/powerpoint/2010/main" val="1732949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mind</a:t>
            </a:r>
            <a:r>
              <a:rPr lang="fr-FR" dirty="0"/>
              <a:t> </a:t>
            </a:r>
            <a:r>
              <a:rPr lang="fr-FR" dirty="0" smtClean="0"/>
              <a:t>(</a:t>
            </a:r>
            <a:r>
              <a:rPr lang="fr-FR" i="1" dirty="0" err="1" smtClean="0"/>
              <a:t>noû</a:t>
            </a:r>
            <a:r>
              <a:rPr lang="fr-FR" dirty="0" err="1" smtClean="0"/>
              <a:t>s</a:t>
            </a:r>
            <a:r>
              <a:rPr lang="fr-FR" dirty="0" smtClean="0"/>
              <a:t>)</a:t>
            </a:r>
            <a:endParaRPr lang="fr-FR" dirty="0"/>
          </a:p>
        </p:txBody>
      </p:sp>
      <p:sp>
        <p:nvSpPr>
          <p:cNvPr id="3" name="Espace réservé du contenu 2"/>
          <p:cNvSpPr>
            <a:spLocks noGrp="1"/>
          </p:cNvSpPr>
          <p:nvPr>
            <p:ph idx="1"/>
          </p:nvPr>
        </p:nvSpPr>
        <p:spPr/>
        <p:txBody>
          <a:bodyPr>
            <a:normAutofit/>
          </a:bodyPr>
          <a:lstStyle/>
          <a:p>
            <a:pPr algn="just"/>
            <a:r>
              <a:rPr lang="en-US" dirty="0" smtClean="0"/>
              <a:t>The ternary anthropology understands human being and his life as participating to three different orders of reality. The achieved or accomplished human being, or </a:t>
            </a:r>
            <a:r>
              <a:rPr lang="en-US" i="1" dirty="0" err="1" smtClean="0"/>
              <a:t>anthropos</a:t>
            </a:r>
            <a:r>
              <a:rPr lang="en-US" dirty="0" smtClean="0"/>
              <a:t>, simultaneously </a:t>
            </a:r>
            <a:r>
              <a:rPr lang="en-US" dirty="0" err="1" smtClean="0"/>
              <a:t>realises</a:t>
            </a:r>
            <a:r>
              <a:rPr lang="en-US" dirty="0" smtClean="0"/>
              <a:t> the three levels.</a:t>
            </a:r>
          </a:p>
          <a:p>
            <a:pPr algn="just"/>
            <a:r>
              <a:rPr lang="en-US" dirty="0" smtClean="0"/>
              <a:t>To ‘glimpse’, to ‘sense’ or to ‘see’ the </a:t>
            </a:r>
            <a:r>
              <a:rPr lang="en-US" dirty="0" err="1" smtClean="0"/>
              <a:t>noûs</a:t>
            </a:r>
            <a:r>
              <a:rPr lang="en-US" dirty="0" smtClean="0"/>
              <a:t>, we must ourselves, however little it may be, having developed our </a:t>
            </a:r>
            <a:r>
              <a:rPr lang="en-US" i="1" dirty="0" err="1" smtClean="0"/>
              <a:t>noûs</a:t>
            </a:r>
            <a:r>
              <a:rPr lang="en-US" dirty="0" smtClean="0"/>
              <a:t>. True constraint, isn't 'it ?</a:t>
            </a:r>
          </a:p>
          <a:p>
            <a:pPr algn="just"/>
            <a:r>
              <a:rPr lang="en-US" dirty="0" smtClean="0"/>
              <a:t>That is why the </a:t>
            </a:r>
            <a:r>
              <a:rPr lang="en-US" i="1" dirty="0" err="1" smtClean="0"/>
              <a:t>noûs</a:t>
            </a:r>
            <a:r>
              <a:rPr lang="en-US" dirty="0" smtClean="0"/>
              <a:t> cannot be defined, that is to be circumscribed with words, or even be watched face to face. Discursive intelligence can only, in a way</a:t>
            </a:r>
            <a:r>
              <a:rPr lang="en-US" dirty="0"/>
              <a:t>, </a:t>
            </a:r>
            <a:r>
              <a:rPr lang="en-US" dirty="0" smtClean="0"/>
              <a:t>approach it </a:t>
            </a:r>
            <a:r>
              <a:rPr lang="en-US" dirty="0"/>
              <a:t>in a peripheral </a:t>
            </a:r>
            <a:r>
              <a:rPr lang="en-US" dirty="0" smtClean="0"/>
              <a:t>way. </a:t>
            </a:r>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2592367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mind</a:t>
            </a:r>
            <a:r>
              <a:rPr lang="fr-FR" dirty="0"/>
              <a:t> </a:t>
            </a:r>
            <a:r>
              <a:rPr lang="fr-FR" dirty="0" smtClean="0"/>
              <a:t>(</a:t>
            </a:r>
            <a:r>
              <a:rPr lang="fr-FR" i="1" dirty="0" err="1" smtClean="0"/>
              <a:t>noû</a:t>
            </a:r>
            <a:r>
              <a:rPr lang="fr-FR" dirty="0" err="1" smtClean="0"/>
              <a:t>s</a:t>
            </a:r>
            <a:r>
              <a:rPr lang="fr-FR" dirty="0" smtClean="0"/>
              <a:t>)</a:t>
            </a:r>
            <a:endParaRPr lang="fr-FR" dirty="0"/>
          </a:p>
        </p:txBody>
      </p:sp>
      <p:sp>
        <p:nvSpPr>
          <p:cNvPr id="3" name="Espace réservé du contenu 2"/>
          <p:cNvSpPr>
            <a:spLocks noGrp="1"/>
          </p:cNvSpPr>
          <p:nvPr>
            <p:ph idx="1"/>
          </p:nvPr>
        </p:nvSpPr>
        <p:spPr/>
        <p:txBody>
          <a:bodyPr>
            <a:normAutofit/>
          </a:bodyPr>
          <a:lstStyle/>
          <a:p>
            <a:pPr algn="just"/>
            <a:r>
              <a:rPr lang="en-US" dirty="0" smtClean="0"/>
              <a:t>For example, Plato says that the </a:t>
            </a:r>
            <a:r>
              <a:rPr lang="en-US" i="1" dirty="0" err="1" smtClean="0"/>
              <a:t>noûs</a:t>
            </a:r>
            <a:r>
              <a:rPr lang="en-US" dirty="0" smtClean="0"/>
              <a:t> is ‘</a:t>
            </a:r>
            <a:r>
              <a:rPr lang="fr-FR" i="1" dirty="0" smtClean="0"/>
              <a:t>the </a:t>
            </a:r>
            <a:r>
              <a:rPr lang="fr-FR" i="1" dirty="0"/>
              <a:t>soul </a:t>
            </a:r>
            <a:r>
              <a:rPr lang="fr-FR" i="1" dirty="0" smtClean="0"/>
              <a:t>guide’ (</a:t>
            </a:r>
            <a:r>
              <a:rPr lang="fr-FR" i="1" dirty="0" err="1" smtClean="0"/>
              <a:t>Phaedo</a:t>
            </a:r>
            <a:r>
              <a:rPr lang="fr-FR" i="1" dirty="0" smtClean="0"/>
              <a:t>, 247 c) or ‘the </a:t>
            </a:r>
            <a:r>
              <a:rPr lang="fr-FR" i="1" dirty="0" err="1" smtClean="0"/>
              <a:t>eye</a:t>
            </a:r>
            <a:r>
              <a:rPr lang="fr-FR" i="1" dirty="0" smtClean="0"/>
              <a:t> of the soul’ (</a:t>
            </a:r>
            <a:r>
              <a:rPr lang="fr-FR" i="1" dirty="0" err="1" smtClean="0"/>
              <a:t>Republic</a:t>
            </a:r>
            <a:r>
              <a:rPr lang="fr-FR" i="1" dirty="0" smtClean="0"/>
              <a:t> 533 e)</a:t>
            </a:r>
            <a:endParaRPr lang="en-US" dirty="0" smtClean="0"/>
          </a:p>
          <a:p>
            <a:pPr algn="just"/>
            <a:r>
              <a:rPr lang="en-US" dirty="0" smtClean="0"/>
              <a:t>Michel </a:t>
            </a:r>
            <a:r>
              <a:rPr lang="en-US" dirty="0" err="1" smtClean="0"/>
              <a:t>Fromaget</a:t>
            </a:r>
            <a:r>
              <a:rPr lang="en-US" dirty="0" smtClean="0"/>
              <a:t> nevertheless attempts a definition. The mind is “</a:t>
            </a:r>
            <a:r>
              <a:rPr lang="en-US" i="1" dirty="0" smtClean="0"/>
              <a:t>a mysterious </a:t>
            </a:r>
            <a:r>
              <a:rPr lang="en-US" i="1" dirty="0"/>
              <a:t>interiority that would </a:t>
            </a:r>
            <a:r>
              <a:rPr lang="en-US" i="1" dirty="0" smtClean="0"/>
              <a:t>only belong to human being </a:t>
            </a:r>
            <a:r>
              <a:rPr lang="en-US" i="1" dirty="0"/>
              <a:t>and </a:t>
            </a:r>
            <a:r>
              <a:rPr lang="en-US" i="1" dirty="0" smtClean="0"/>
              <a:t>of which </a:t>
            </a:r>
            <a:r>
              <a:rPr lang="en-US" i="1" dirty="0"/>
              <a:t>sages and saints say it is in him where he is rooted in God and where God gives </a:t>
            </a:r>
            <a:r>
              <a:rPr lang="en-US" i="1" dirty="0" smtClean="0"/>
              <a:t>himself </a:t>
            </a:r>
            <a:r>
              <a:rPr lang="en-US" i="1" dirty="0"/>
              <a:t>to </a:t>
            </a:r>
            <a:r>
              <a:rPr lang="en-US" i="1" dirty="0" smtClean="0"/>
              <a:t>him</a:t>
            </a:r>
            <a:r>
              <a:rPr lang="en-US" dirty="0" smtClean="0"/>
              <a:t>”</a:t>
            </a:r>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1504499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mind</a:t>
            </a:r>
            <a:r>
              <a:rPr lang="fr-FR" dirty="0"/>
              <a:t> </a:t>
            </a:r>
            <a:r>
              <a:rPr lang="fr-FR" dirty="0" smtClean="0"/>
              <a:t>(</a:t>
            </a:r>
            <a:r>
              <a:rPr lang="fr-FR" i="1" dirty="0" err="1" smtClean="0"/>
              <a:t>noû</a:t>
            </a:r>
            <a:r>
              <a:rPr lang="fr-FR" dirty="0" err="1" smtClean="0"/>
              <a:t>s</a:t>
            </a:r>
            <a:r>
              <a:rPr lang="fr-FR" dirty="0" smtClean="0"/>
              <a:t>)</a:t>
            </a:r>
            <a:endParaRPr lang="fr-FR" dirty="0"/>
          </a:p>
        </p:txBody>
      </p:sp>
      <p:sp>
        <p:nvSpPr>
          <p:cNvPr id="3" name="Espace réservé du contenu 2"/>
          <p:cNvSpPr>
            <a:spLocks noGrp="1"/>
          </p:cNvSpPr>
          <p:nvPr>
            <p:ph idx="1"/>
          </p:nvPr>
        </p:nvSpPr>
        <p:spPr/>
        <p:txBody>
          <a:bodyPr>
            <a:normAutofit/>
          </a:bodyPr>
          <a:lstStyle/>
          <a:p>
            <a:pPr algn="just"/>
            <a:r>
              <a:rPr lang="fr-FR" dirty="0" smtClean="0"/>
              <a:t>The </a:t>
            </a:r>
            <a:r>
              <a:rPr lang="fr-FR" dirty="0"/>
              <a:t>‘</a:t>
            </a:r>
            <a:r>
              <a:rPr lang="fr-FR" dirty="0" err="1"/>
              <a:t>mind</a:t>
            </a:r>
            <a:r>
              <a:rPr lang="fr-FR" dirty="0"/>
              <a:t>’ (</a:t>
            </a:r>
            <a:r>
              <a:rPr lang="fr-FR" i="1" dirty="0" err="1"/>
              <a:t>noû</a:t>
            </a:r>
            <a:r>
              <a:rPr lang="fr-FR" dirty="0" err="1"/>
              <a:t>s</a:t>
            </a:r>
            <a:r>
              <a:rPr lang="fr-FR" dirty="0"/>
              <a:t>) </a:t>
            </a:r>
            <a:r>
              <a:rPr lang="fr-FR" dirty="0" err="1"/>
              <a:t>can</a:t>
            </a:r>
            <a:r>
              <a:rPr lang="fr-FR" dirty="0"/>
              <a:t> open on </a:t>
            </a:r>
            <a:r>
              <a:rPr lang="fr-FR" dirty="0" err="1"/>
              <a:t>something</a:t>
            </a:r>
            <a:r>
              <a:rPr lang="fr-FR" dirty="0"/>
              <a:t> </a:t>
            </a:r>
            <a:r>
              <a:rPr lang="fr-FR" dirty="0" err="1"/>
              <a:t>greater</a:t>
            </a:r>
            <a:r>
              <a:rPr lang="fr-FR" dirty="0"/>
              <a:t> </a:t>
            </a:r>
            <a:r>
              <a:rPr lang="fr-FR" dirty="0" err="1"/>
              <a:t>than</a:t>
            </a:r>
            <a:r>
              <a:rPr lang="fr-FR" dirty="0"/>
              <a:t> </a:t>
            </a:r>
            <a:r>
              <a:rPr lang="fr-FR" dirty="0" err="1"/>
              <a:t>human</a:t>
            </a:r>
            <a:r>
              <a:rPr lang="fr-FR" dirty="0"/>
              <a:t> </a:t>
            </a:r>
            <a:r>
              <a:rPr lang="fr-FR" dirty="0" err="1"/>
              <a:t>being</a:t>
            </a:r>
            <a:r>
              <a:rPr lang="fr-FR" dirty="0"/>
              <a:t> </a:t>
            </a:r>
            <a:r>
              <a:rPr lang="fr-FR" dirty="0" err="1"/>
              <a:t>that</a:t>
            </a:r>
            <a:r>
              <a:rPr lang="fr-FR" dirty="0"/>
              <a:t> </a:t>
            </a:r>
            <a:r>
              <a:rPr lang="fr-FR" dirty="0" err="1"/>
              <a:t>transcends</a:t>
            </a:r>
            <a:r>
              <a:rPr lang="fr-FR" dirty="0"/>
              <a:t> </a:t>
            </a:r>
            <a:r>
              <a:rPr lang="fr-FR" dirty="0" err="1"/>
              <a:t>him</a:t>
            </a:r>
            <a:r>
              <a:rPr lang="fr-FR" dirty="0"/>
              <a:t>. </a:t>
            </a:r>
            <a:endParaRPr lang="fr-FR" dirty="0" smtClean="0"/>
          </a:p>
          <a:p>
            <a:pPr algn="just"/>
            <a:r>
              <a:rPr lang="fr-FR" dirty="0" err="1" smtClean="0"/>
              <a:t>Knowing</a:t>
            </a:r>
            <a:r>
              <a:rPr lang="fr-FR" dirty="0" smtClean="0"/>
              <a:t> </a:t>
            </a:r>
            <a:r>
              <a:rPr lang="fr-FR" dirty="0" err="1" smtClean="0"/>
              <a:t>ourselves</a:t>
            </a:r>
            <a:r>
              <a:rPr lang="fr-FR" dirty="0" smtClean="0"/>
              <a:t> </a:t>
            </a:r>
            <a:r>
              <a:rPr lang="fr-FR" dirty="0" err="1" smtClean="0"/>
              <a:t>means</a:t>
            </a:r>
            <a:r>
              <a:rPr lang="fr-FR" dirty="0" smtClean="0"/>
              <a:t> first of all </a:t>
            </a:r>
            <a:r>
              <a:rPr lang="fr-FR" dirty="0" err="1" smtClean="0"/>
              <a:t>recognize</a:t>
            </a:r>
            <a:r>
              <a:rPr lang="fr-FR" dirty="0" smtClean="0"/>
              <a:t> </a:t>
            </a:r>
            <a:r>
              <a:rPr lang="fr-FR" dirty="0" err="1" smtClean="0"/>
              <a:t>that</a:t>
            </a:r>
            <a:r>
              <a:rPr lang="fr-FR" dirty="0" smtClean="0"/>
              <a:t> </a:t>
            </a:r>
            <a:r>
              <a:rPr lang="fr-FR" dirty="0" err="1" smtClean="0"/>
              <a:t>we</a:t>
            </a:r>
            <a:r>
              <a:rPr lang="fr-FR" dirty="0" smtClean="0"/>
              <a:t> carry </a:t>
            </a:r>
            <a:r>
              <a:rPr lang="fr-FR" dirty="0" err="1" smtClean="0"/>
              <a:t>something</a:t>
            </a:r>
            <a:r>
              <a:rPr lang="fr-FR" dirty="0" smtClean="0"/>
              <a:t> divine </a:t>
            </a:r>
            <a:r>
              <a:rPr lang="fr-FR" dirty="0" err="1" smtClean="0"/>
              <a:t>within</a:t>
            </a:r>
            <a:r>
              <a:rPr lang="fr-FR" dirty="0" smtClean="0"/>
              <a:t> us, ‘</a:t>
            </a:r>
            <a:r>
              <a:rPr lang="fr-FR" i="1" dirty="0" smtClean="0"/>
              <a:t>a </a:t>
            </a:r>
            <a:r>
              <a:rPr lang="fr-FR" i="1" dirty="0" err="1" smtClean="0"/>
              <a:t>particle</a:t>
            </a:r>
            <a:r>
              <a:rPr lang="fr-FR" i="1" dirty="0" smtClean="0"/>
              <a:t> of </a:t>
            </a:r>
            <a:r>
              <a:rPr lang="fr-FR" i="1" dirty="0" err="1" smtClean="0"/>
              <a:t>God</a:t>
            </a:r>
            <a:r>
              <a:rPr lang="fr-FR" dirty="0" smtClean="0"/>
              <a:t>’. </a:t>
            </a:r>
          </a:p>
          <a:p>
            <a:pPr algn="just"/>
            <a:r>
              <a:rPr lang="en-US" dirty="0"/>
              <a:t>Cicero in his treaty writes: </a:t>
            </a:r>
            <a:r>
              <a:rPr lang="en-US" dirty="0" smtClean="0"/>
              <a:t>“</a:t>
            </a:r>
            <a:r>
              <a:rPr lang="en-US" i="1" dirty="0" smtClean="0"/>
              <a:t>For he who know himself will think first that he has something divine, and that his own natural abilities within himself like a sort of consecrated image. An he will always do and feel something worthy of such great gift of the gods</a:t>
            </a:r>
            <a:r>
              <a:rPr lang="en-US" dirty="0" smtClean="0"/>
              <a:t>” </a:t>
            </a:r>
            <a:r>
              <a:rPr lang="en-US" dirty="0"/>
              <a:t>(De </a:t>
            </a:r>
            <a:r>
              <a:rPr lang="en-US" dirty="0" err="1"/>
              <a:t>Legibus</a:t>
            </a:r>
            <a:r>
              <a:rPr lang="en-US" dirty="0"/>
              <a:t>, </a:t>
            </a:r>
            <a:r>
              <a:rPr lang="en-US" dirty="0" smtClean="0"/>
              <a:t>book I, 59)</a:t>
            </a:r>
          </a:p>
          <a:p>
            <a:pPr algn="just"/>
            <a:endParaRPr lang="en-US" dirty="0"/>
          </a:p>
          <a:p>
            <a:pPr algn="just"/>
            <a:endParaRPr lang="en-US" dirty="0"/>
          </a:p>
          <a:p>
            <a:pPr algn="just"/>
            <a:endParaRPr lang="fr-FR" dirty="0"/>
          </a:p>
          <a:p>
            <a:pPr marL="0" indent="0" algn="just">
              <a:buNone/>
            </a:pPr>
            <a:endParaRPr lang="fr-FR" dirty="0" smtClean="0"/>
          </a:p>
          <a:p>
            <a:pPr marL="0" indent="0" algn="just">
              <a:buNone/>
            </a:pPr>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2500017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mind</a:t>
            </a:r>
            <a:r>
              <a:rPr lang="fr-FR" dirty="0"/>
              <a:t> </a:t>
            </a:r>
            <a:r>
              <a:rPr lang="fr-FR" dirty="0" smtClean="0"/>
              <a:t>(</a:t>
            </a:r>
            <a:r>
              <a:rPr lang="fr-FR" i="1" dirty="0" err="1" smtClean="0"/>
              <a:t>noû</a:t>
            </a:r>
            <a:r>
              <a:rPr lang="fr-FR" dirty="0" err="1" smtClean="0"/>
              <a:t>s</a:t>
            </a:r>
            <a:r>
              <a:rPr lang="fr-FR" dirty="0" smtClean="0"/>
              <a:t>)</a:t>
            </a:r>
            <a:endParaRPr lang="fr-FR" dirty="0"/>
          </a:p>
        </p:txBody>
      </p:sp>
      <p:sp>
        <p:nvSpPr>
          <p:cNvPr id="3" name="Espace réservé du contenu 2"/>
          <p:cNvSpPr>
            <a:spLocks noGrp="1"/>
          </p:cNvSpPr>
          <p:nvPr>
            <p:ph idx="1"/>
          </p:nvPr>
        </p:nvSpPr>
        <p:spPr/>
        <p:txBody>
          <a:bodyPr>
            <a:normAutofit/>
          </a:bodyPr>
          <a:lstStyle/>
          <a:p>
            <a:pPr algn="just"/>
            <a:r>
              <a:rPr lang="en-US" dirty="0" smtClean="0"/>
              <a:t>Epictetus </a:t>
            </a:r>
            <a:r>
              <a:rPr lang="en-US" dirty="0"/>
              <a:t>very often reminds to his students that they carry a fragment of God within themselves. </a:t>
            </a:r>
            <a:r>
              <a:rPr lang="en-US" dirty="0" smtClean="0"/>
              <a:t>He says: “</a:t>
            </a:r>
            <a:r>
              <a:rPr lang="en-US" i="1" dirty="0" smtClean="0"/>
              <a:t>You, on the other hand, are a creature placed in charge, and a particle of God himself; there is a bit of God within you </a:t>
            </a:r>
            <a:r>
              <a:rPr lang="en-US" dirty="0" smtClean="0"/>
              <a:t>(Discourses, II, 8.11).</a:t>
            </a:r>
          </a:p>
          <a:p>
            <a:pPr algn="just"/>
            <a:r>
              <a:rPr lang="en-US" dirty="0" smtClean="0"/>
              <a:t>In Stoicism, there is a total equivalence </a:t>
            </a:r>
            <a:r>
              <a:rPr lang="en-US" dirty="0"/>
              <a:t>between the following terms: </a:t>
            </a:r>
            <a:r>
              <a:rPr lang="en-US" i="1" dirty="0" err="1"/>
              <a:t>noûs</a:t>
            </a:r>
            <a:r>
              <a:rPr lang="en-US" dirty="0"/>
              <a:t>, </a:t>
            </a:r>
            <a:r>
              <a:rPr lang="en-US" i="1" dirty="0"/>
              <a:t>dianoia</a:t>
            </a:r>
            <a:r>
              <a:rPr lang="en-US" dirty="0"/>
              <a:t>, </a:t>
            </a:r>
            <a:r>
              <a:rPr lang="en-US" i="1" dirty="0" err="1"/>
              <a:t>hegemonikon</a:t>
            </a:r>
            <a:r>
              <a:rPr lang="en-US" dirty="0"/>
              <a:t> and </a:t>
            </a:r>
            <a:r>
              <a:rPr lang="en-US" i="1" dirty="0" err="1"/>
              <a:t>daimôn</a:t>
            </a:r>
            <a:r>
              <a:rPr lang="en-US" dirty="0"/>
              <a:t> (Pierre </a:t>
            </a:r>
            <a:r>
              <a:rPr lang="en-US" dirty="0" err="1"/>
              <a:t>Hadot</a:t>
            </a:r>
            <a:r>
              <a:rPr lang="en-US" dirty="0"/>
              <a:t>, the inner citadel). </a:t>
            </a:r>
          </a:p>
          <a:p>
            <a:pPr algn="just"/>
            <a:r>
              <a:rPr lang="en-US" dirty="0"/>
              <a:t>The notion of </a:t>
            </a:r>
            <a:r>
              <a:rPr lang="en-US" i="1" dirty="0" err="1"/>
              <a:t>daimôn</a:t>
            </a:r>
            <a:r>
              <a:rPr lang="en-US" dirty="0"/>
              <a:t> refers to some sort of divine principle. </a:t>
            </a:r>
          </a:p>
          <a:p>
            <a:pPr algn="just"/>
            <a:endParaRPr lang="en-US" dirty="0"/>
          </a:p>
          <a:p>
            <a:pPr algn="just"/>
            <a:endParaRPr lang="en-US" dirty="0"/>
          </a:p>
          <a:p>
            <a:pPr algn="just"/>
            <a:endParaRPr lang="fr-FR" dirty="0"/>
          </a:p>
          <a:p>
            <a:pPr marL="0" indent="0" algn="just">
              <a:buNone/>
            </a:pPr>
            <a:endParaRPr lang="fr-FR" dirty="0" smtClean="0"/>
          </a:p>
          <a:p>
            <a:pPr marL="0" indent="0" algn="just">
              <a:buNone/>
            </a:pPr>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854228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experience</a:t>
            </a:r>
            <a:r>
              <a:rPr lang="fr-FR" dirty="0" smtClean="0"/>
              <a:t> of the </a:t>
            </a:r>
            <a:r>
              <a:rPr lang="fr-FR" dirty="0" err="1" smtClean="0"/>
              <a:t>noûs</a:t>
            </a:r>
            <a:endParaRPr lang="fr-FR" dirty="0"/>
          </a:p>
        </p:txBody>
      </p:sp>
      <p:sp>
        <p:nvSpPr>
          <p:cNvPr id="3" name="Espace réservé du contenu 2"/>
          <p:cNvSpPr>
            <a:spLocks noGrp="1"/>
          </p:cNvSpPr>
          <p:nvPr>
            <p:ph idx="1"/>
          </p:nvPr>
        </p:nvSpPr>
        <p:spPr/>
        <p:txBody>
          <a:bodyPr>
            <a:normAutofit/>
          </a:bodyPr>
          <a:lstStyle/>
          <a:p>
            <a:pPr marL="0" indent="0" algn="just">
              <a:buNone/>
            </a:pPr>
            <a:endParaRPr lang="en-US" dirty="0" smtClean="0"/>
          </a:p>
          <a:p>
            <a:pPr algn="just"/>
            <a:r>
              <a:rPr lang="en-US" dirty="0" smtClean="0"/>
              <a:t>According to Michel </a:t>
            </a:r>
            <a:r>
              <a:rPr lang="en-US" dirty="0" err="1" smtClean="0"/>
              <a:t>Fromaget</a:t>
            </a:r>
            <a:r>
              <a:rPr lang="en-US" dirty="0" smtClean="0"/>
              <a:t>, since the dawn of time, in the East and the West, men and women experimented that the human being, far from being condemned to live in a two dimensional world, is able to explore another depth of himself.</a:t>
            </a:r>
          </a:p>
          <a:p>
            <a:pPr algn="just"/>
            <a:r>
              <a:rPr lang="en-US" dirty="0" smtClean="0"/>
              <a:t>He gathered </a:t>
            </a:r>
            <a:r>
              <a:rPr lang="en-US" dirty="0"/>
              <a:t>testimonies </a:t>
            </a:r>
            <a:r>
              <a:rPr lang="en-US" dirty="0" smtClean="0"/>
              <a:t>of persons </a:t>
            </a:r>
            <a:r>
              <a:rPr lang="en-US" dirty="0"/>
              <a:t>all around the world </a:t>
            </a:r>
            <a:r>
              <a:rPr lang="en-US" dirty="0" smtClean="0"/>
              <a:t>who experienced it. These testimonies are of course very subjective but it </a:t>
            </a:r>
            <a:r>
              <a:rPr lang="en-US" dirty="0"/>
              <a:t>seems </a:t>
            </a:r>
            <a:r>
              <a:rPr lang="en-US" dirty="0" smtClean="0"/>
              <a:t>that we can </a:t>
            </a:r>
            <a:r>
              <a:rPr lang="en-US" dirty="0" err="1" smtClean="0"/>
              <a:t>nethertheless</a:t>
            </a:r>
            <a:r>
              <a:rPr lang="en-US" dirty="0" smtClean="0"/>
              <a:t> list five common </a:t>
            </a:r>
            <a:r>
              <a:rPr lang="fr-FR" dirty="0" err="1" smtClean="0"/>
              <a:t>characteristics</a:t>
            </a:r>
            <a:r>
              <a:rPr lang="fr-FR" dirty="0"/>
              <a:t>: </a:t>
            </a:r>
            <a:endParaRPr lang="fr-FR" dirty="0" smtClean="0"/>
          </a:p>
          <a:p>
            <a:pPr marL="0" indent="0" algn="just">
              <a:buNone/>
            </a:pPr>
            <a:r>
              <a:rPr lang="fr-FR" dirty="0"/>
              <a:t>	</a:t>
            </a:r>
            <a:r>
              <a:rPr lang="fr-FR" dirty="0" smtClean="0"/>
              <a:t>	</a:t>
            </a:r>
            <a:endParaRPr lang="en-US" dirty="0"/>
          </a:p>
          <a:p>
            <a:pPr algn="just"/>
            <a:endParaRPr lang="en-US" dirty="0" smtClean="0"/>
          </a:p>
          <a:p>
            <a:pPr marL="0" indent="0" algn="just">
              <a:buNone/>
            </a:pPr>
            <a:endParaRPr lang="en-US" dirty="0" smtClean="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2112518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experience</a:t>
            </a:r>
            <a:r>
              <a:rPr lang="fr-FR" dirty="0" smtClean="0"/>
              <a:t> of the </a:t>
            </a:r>
            <a:r>
              <a:rPr lang="fr-FR" dirty="0" err="1" smtClean="0"/>
              <a:t>noûs</a:t>
            </a:r>
            <a:endParaRPr lang="fr-FR" dirty="0"/>
          </a:p>
        </p:txBody>
      </p:sp>
      <p:sp>
        <p:nvSpPr>
          <p:cNvPr id="3" name="Espace réservé du contenu 2"/>
          <p:cNvSpPr>
            <a:spLocks noGrp="1"/>
          </p:cNvSpPr>
          <p:nvPr>
            <p:ph idx="1"/>
          </p:nvPr>
        </p:nvSpPr>
        <p:spPr/>
        <p:txBody>
          <a:bodyPr>
            <a:normAutofit/>
          </a:bodyPr>
          <a:lstStyle/>
          <a:p>
            <a:pPr marL="0" indent="0" algn="just">
              <a:buNone/>
            </a:pPr>
            <a:endParaRPr lang="en-US" dirty="0" smtClean="0"/>
          </a:p>
          <a:p>
            <a:pPr algn="just">
              <a:buFont typeface="Arial" panose="020B0604020202020204" pitchFamily="34" charset="0"/>
              <a:buChar char="•"/>
            </a:pPr>
            <a:r>
              <a:rPr lang="fr-FR" dirty="0" smtClean="0"/>
              <a:t>feeling </a:t>
            </a:r>
            <a:r>
              <a:rPr lang="fr-FR" dirty="0"/>
              <a:t>of </a:t>
            </a:r>
            <a:r>
              <a:rPr lang="fr-FR" dirty="0" err="1" smtClean="0"/>
              <a:t>joy</a:t>
            </a:r>
            <a:r>
              <a:rPr lang="fr-FR" dirty="0" smtClean="0"/>
              <a:t>. This </a:t>
            </a:r>
            <a:r>
              <a:rPr lang="fr-FR" dirty="0" err="1" smtClean="0"/>
              <a:t>is</a:t>
            </a:r>
            <a:r>
              <a:rPr lang="fr-FR" dirty="0" smtClean="0"/>
              <a:t> a </a:t>
            </a:r>
            <a:r>
              <a:rPr lang="fr-FR" dirty="0" err="1" smtClean="0"/>
              <a:t>joy</a:t>
            </a:r>
            <a:r>
              <a:rPr lang="fr-FR" dirty="0" smtClean="0"/>
              <a:t> of </a:t>
            </a:r>
            <a:r>
              <a:rPr lang="fr-FR" dirty="0" err="1" smtClean="0"/>
              <a:t>liberation</a:t>
            </a:r>
            <a:r>
              <a:rPr lang="fr-FR" dirty="0" smtClean="0"/>
              <a:t>, a </a:t>
            </a:r>
            <a:r>
              <a:rPr lang="fr-FR" dirty="0" err="1" smtClean="0"/>
              <a:t>joy</a:t>
            </a:r>
            <a:r>
              <a:rPr lang="fr-FR" dirty="0" smtClean="0"/>
              <a:t> of </a:t>
            </a:r>
            <a:r>
              <a:rPr lang="fr-FR" dirty="0" err="1" smtClean="0"/>
              <a:t>birth</a:t>
            </a:r>
            <a:endParaRPr lang="fr-FR" dirty="0"/>
          </a:p>
          <a:p>
            <a:pPr algn="just">
              <a:buFont typeface="Arial" panose="020B0604020202020204" pitchFamily="34" charset="0"/>
              <a:buChar char="•"/>
            </a:pPr>
            <a:r>
              <a:rPr lang="fr-FR" dirty="0" smtClean="0"/>
              <a:t>feeling </a:t>
            </a:r>
            <a:r>
              <a:rPr lang="fr-FR" dirty="0"/>
              <a:t>of </a:t>
            </a:r>
            <a:r>
              <a:rPr lang="fr-FR" dirty="0" err="1"/>
              <a:t>peace</a:t>
            </a:r>
            <a:r>
              <a:rPr lang="fr-FR" dirty="0"/>
              <a:t>, </a:t>
            </a:r>
            <a:r>
              <a:rPr lang="fr-FR" dirty="0" err="1"/>
              <a:t>serenity</a:t>
            </a:r>
            <a:r>
              <a:rPr lang="fr-FR" dirty="0"/>
              <a:t> and </a:t>
            </a:r>
            <a:r>
              <a:rPr lang="fr-FR" dirty="0" err="1" smtClean="0"/>
              <a:t>certainty</a:t>
            </a:r>
            <a:r>
              <a:rPr lang="fr-FR" dirty="0" smtClean="0"/>
              <a:t> </a:t>
            </a:r>
            <a:r>
              <a:rPr lang="fr-FR" dirty="0" err="1" smtClean="0"/>
              <a:t>that</a:t>
            </a:r>
            <a:r>
              <a:rPr lang="fr-FR" dirty="0" smtClean="0"/>
              <a:t> </a:t>
            </a:r>
            <a:r>
              <a:rPr lang="fr-FR" dirty="0" err="1" smtClean="0"/>
              <a:t>comes</a:t>
            </a:r>
            <a:r>
              <a:rPr lang="fr-FR" dirty="0" smtClean="0"/>
              <a:t> </a:t>
            </a:r>
            <a:r>
              <a:rPr lang="fr-FR" dirty="0" err="1" smtClean="0"/>
              <a:t>from</a:t>
            </a:r>
            <a:r>
              <a:rPr lang="fr-FR" dirty="0" smtClean="0"/>
              <a:t> the </a:t>
            </a:r>
            <a:r>
              <a:rPr lang="fr-FR" dirty="0" err="1" smtClean="0"/>
              <a:t>certainty</a:t>
            </a:r>
            <a:r>
              <a:rPr lang="fr-FR" dirty="0" smtClean="0"/>
              <a:t> of </a:t>
            </a:r>
            <a:r>
              <a:rPr lang="fr-FR" dirty="0" err="1" smtClean="0"/>
              <a:t>being</a:t>
            </a:r>
            <a:r>
              <a:rPr lang="fr-FR" dirty="0"/>
              <a:t>,</a:t>
            </a:r>
            <a:r>
              <a:rPr lang="fr-FR" dirty="0" smtClean="0"/>
              <a:t> </a:t>
            </a:r>
            <a:r>
              <a:rPr lang="fr-FR" dirty="0" err="1" smtClean="0"/>
              <a:t>that</a:t>
            </a:r>
            <a:r>
              <a:rPr lang="fr-FR" dirty="0" smtClean="0"/>
              <a:t> </a:t>
            </a:r>
            <a:r>
              <a:rPr lang="fr-FR" dirty="0" err="1" smtClean="0"/>
              <a:t>is</a:t>
            </a:r>
            <a:r>
              <a:rPr lang="fr-FR" dirty="0" smtClean="0"/>
              <a:t> </a:t>
            </a:r>
            <a:r>
              <a:rPr lang="fr-FR" dirty="0" err="1" smtClean="0"/>
              <a:t>born</a:t>
            </a:r>
            <a:r>
              <a:rPr lang="fr-FR" dirty="0" smtClean="0"/>
              <a:t> on the </a:t>
            </a:r>
            <a:r>
              <a:rPr lang="fr-FR" dirty="0" err="1" smtClean="0"/>
              <a:t>encounter</a:t>
            </a:r>
            <a:r>
              <a:rPr lang="fr-FR" dirty="0" smtClean="0"/>
              <a:t> </a:t>
            </a:r>
            <a:r>
              <a:rPr lang="fr-FR" dirty="0" err="1" smtClean="0"/>
              <a:t>with</a:t>
            </a:r>
            <a:r>
              <a:rPr lang="fr-FR" dirty="0" smtClean="0"/>
              <a:t> the </a:t>
            </a:r>
            <a:r>
              <a:rPr lang="fr-FR" dirty="0" err="1" smtClean="0"/>
              <a:t>truth</a:t>
            </a:r>
            <a:r>
              <a:rPr lang="fr-FR" dirty="0" smtClean="0"/>
              <a:t> </a:t>
            </a:r>
            <a:r>
              <a:rPr lang="fr-FR" dirty="0" err="1" smtClean="0"/>
              <a:t>that</a:t>
            </a:r>
            <a:r>
              <a:rPr lang="fr-FR" dirty="0" smtClean="0"/>
              <a:t> </a:t>
            </a:r>
            <a:r>
              <a:rPr lang="fr-FR" dirty="0" err="1" smtClean="0"/>
              <a:t>frees</a:t>
            </a:r>
            <a:r>
              <a:rPr lang="fr-FR" dirty="0" smtClean="0"/>
              <a:t> us </a:t>
            </a:r>
            <a:r>
              <a:rPr lang="fr-FR" dirty="0" err="1" smtClean="0"/>
              <a:t>from</a:t>
            </a:r>
            <a:r>
              <a:rPr lang="fr-FR" dirty="0" smtClean="0"/>
              <a:t> </a:t>
            </a:r>
            <a:r>
              <a:rPr lang="fr-FR" dirty="0" err="1" smtClean="0"/>
              <a:t>ourselves</a:t>
            </a:r>
            <a:r>
              <a:rPr lang="fr-FR" dirty="0" smtClean="0"/>
              <a:t>. </a:t>
            </a:r>
          </a:p>
          <a:p>
            <a:pPr algn="just">
              <a:buFont typeface="Arial" panose="020B0604020202020204" pitchFamily="34" charset="0"/>
              <a:buChar char="•"/>
            </a:pPr>
            <a:r>
              <a:rPr lang="fr-FR" dirty="0" err="1" smtClean="0"/>
              <a:t>removal</a:t>
            </a:r>
            <a:r>
              <a:rPr lang="fr-FR" dirty="0" smtClean="0"/>
              <a:t> </a:t>
            </a:r>
            <a:r>
              <a:rPr lang="fr-FR" dirty="0"/>
              <a:t>of </a:t>
            </a:r>
            <a:r>
              <a:rPr lang="fr-FR" dirty="0" err="1"/>
              <a:t>selfhood</a:t>
            </a:r>
            <a:r>
              <a:rPr lang="fr-FR" dirty="0"/>
              <a:t>, </a:t>
            </a:r>
            <a:r>
              <a:rPr lang="fr-FR" dirty="0" err="1"/>
              <a:t>taking</a:t>
            </a:r>
            <a:r>
              <a:rPr lang="fr-FR" dirty="0"/>
              <a:t> </a:t>
            </a:r>
            <a:r>
              <a:rPr lang="fr-FR" dirty="0" err="1"/>
              <a:t>with</a:t>
            </a:r>
            <a:r>
              <a:rPr lang="fr-FR" dirty="0"/>
              <a:t> </a:t>
            </a:r>
            <a:r>
              <a:rPr lang="fr-FR" dirty="0" err="1"/>
              <a:t>it</a:t>
            </a:r>
            <a:r>
              <a:rPr lang="fr-FR" dirty="0"/>
              <a:t> all </a:t>
            </a:r>
            <a:r>
              <a:rPr lang="fr-FR" dirty="0" err="1"/>
              <a:t>its</a:t>
            </a:r>
            <a:r>
              <a:rPr lang="fr-FR" dirty="0"/>
              <a:t> conceptions, </a:t>
            </a:r>
            <a:r>
              <a:rPr lang="fr-FR" dirty="0" err="1"/>
              <a:t>its</a:t>
            </a:r>
            <a:r>
              <a:rPr lang="fr-FR" dirty="0"/>
              <a:t> </a:t>
            </a:r>
            <a:r>
              <a:rPr lang="fr-FR" dirty="0" err="1" smtClean="0"/>
              <a:t>fears</a:t>
            </a:r>
            <a:r>
              <a:rPr lang="fr-FR" dirty="0" smtClean="0"/>
              <a:t>.</a:t>
            </a:r>
          </a:p>
          <a:p>
            <a:pPr algn="just">
              <a:buFont typeface="Arial" panose="020B0604020202020204" pitchFamily="34" charset="0"/>
              <a:buChar char="•"/>
            </a:pPr>
            <a:r>
              <a:rPr lang="fr-FR" dirty="0" smtClean="0"/>
              <a:t>feeling of </a:t>
            </a:r>
            <a:r>
              <a:rPr lang="fr-FR" dirty="0" err="1" smtClean="0"/>
              <a:t>immortality</a:t>
            </a:r>
            <a:r>
              <a:rPr lang="fr-FR" dirty="0" smtClean="0"/>
              <a:t> –dissipation of </a:t>
            </a:r>
            <a:r>
              <a:rPr lang="fr-FR" dirty="0" err="1" smtClean="0"/>
              <a:t>death</a:t>
            </a:r>
            <a:endParaRPr lang="fr-FR" dirty="0"/>
          </a:p>
          <a:p>
            <a:pPr algn="just">
              <a:buFont typeface="Arial" panose="020B0604020202020204" pitchFamily="34" charset="0"/>
              <a:buChar char="•"/>
            </a:pPr>
            <a:r>
              <a:rPr lang="fr-FR" dirty="0" smtClean="0"/>
              <a:t>feeling of </a:t>
            </a:r>
            <a:r>
              <a:rPr lang="fr-FR" dirty="0" err="1" smtClean="0"/>
              <a:t>proximity</a:t>
            </a:r>
            <a:endParaRPr lang="fr-FR" dirty="0"/>
          </a:p>
          <a:p>
            <a:pPr algn="just"/>
            <a:endParaRPr lang="en-US" dirty="0"/>
          </a:p>
          <a:p>
            <a:pPr algn="just"/>
            <a:endParaRPr lang="en-US" dirty="0" smtClean="0"/>
          </a:p>
          <a:p>
            <a:pPr marL="0" indent="0" algn="just">
              <a:buNone/>
            </a:pPr>
            <a:endParaRPr lang="en-US" dirty="0" smtClean="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267598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experience</a:t>
            </a:r>
            <a:r>
              <a:rPr lang="fr-FR" dirty="0" smtClean="0"/>
              <a:t> of the </a:t>
            </a:r>
            <a:r>
              <a:rPr lang="fr-FR" dirty="0" err="1" smtClean="0"/>
              <a:t>noûs</a:t>
            </a:r>
            <a:endParaRPr lang="fr-FR" dirty="0"/>
          </a:p>
        </p:txBody>
      </p:sp>
      <p:sp>
        <p:nvSpPr>
          <p:cNvPr id="3" name="Espace réservé du contenu 2"/>
          <p:cNvSpPr>
            <a:spLocks noGrp="1"/>
          </p:cNvSpPr>
          <p:nvPr>
            <p:ph idx="1"/>
          </p:nvPr>
        </p:nvSpPr>
        <p:spPr/>
        <p:txBody>
          <a:bodyPr>
            <a:normAutofit/>
          </a:bodyPr>
          <a:lstStyle/>
          <a:p>
            <a:pPr algn="just"/>
            <a:r>
              <a:rPr lang="en-US" dirty="0" smtClean="0"/>
              <a:t>The subject that make the experience of the </a:t>
            </a:r>
            <a:r>
              <a:rPr lang="en-US" i="1" dirty="0" err="1" smtClean="0"/>
              <a:t>noûs</a:t>
            </a:r>
            <a:r>
              <a:rPr lang="en-US" dirty="0" smtClean="0"/>
              <a:t> a the clear feeling that it opens him/her on the totality of his/her being. He/she is aware that this experiment transforms him/her or begins to transforms him/her in direction of this totality. It is felt and received as being fundamental both for the individual and the species. </a:t>
            </a:r>
          </a:p>
          <a:p>
            <a:pPr algn="just"/>
            <a:r>
              <a:rPr lang="en-US" dirty="0" smtClean="0"/>
              <a:t>This experienced is felt and described as being a ‘second birth’ and can be compared to the metamorphosis of the caterpillar in butterfly. </a:t>
            </a:r>
          </a:p>
          <a:p>
            <a:pPr algn="just"/>
            <a:r>
              <a:rPr lang="en-US" dirty="0" smtClean="0"/>
              <a:t>Another way of expressing this experience of the </a:t>
            </a:r>
            <a:r>
              <a:rPr lang="en-US" dirty="0" err="1" smtClean="0"/>
              <a:t>noûs</a:t>
            </a:r>
            <a:r>
              <a:rPr lang="en-US" dirty="0" smtClean="0"/>
              <a:t> is the anamorphic image.</a:t>
            </a:r>
          </a:p>
          <a:p>
            <a:pPr marL="0" indent="0" algn="just">
              <a:buNone/>
            </a:pPr>
            <a:endParaRPr lang="en-US" dirty="0" smtClean="0"/>
          </a:p>
          <a:p>
            <a:pPr algn="just"/>
            <a:endParaRPr lang="en-US" dirty="0"/>
          </a:p>
          <a:p>
            <a:pPr algn="just"/>
            <a:endParaRPr lang="en-US" dirty="0" smtClean="0"/>
          </a:p>
          <a:p>
            <a:pPr marL="0" indent="0" algn="just">
              <a:buNone/>
            </a:pPr>
            <a:endParaRPr lang="en-US" dirty="0" smtClean="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412648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89212" y="4800600"/>
            <a:ext cx="8915400" cy="566738"/>
          </a:xfrm>
        </p:spPr>
        <p:txBody>
          <a:bodyPr>
            <a:normAutofit fontScale="90000"/>
          </a:bodyPr>
          <a:lstStyle/>
          <a:p>
            <a:pPr algn="ctr"/>
            <a:r>
              <a:rPr lang="fr-FR" dirty="0" err="1" smtClean="0"/>
              <a:t>Anamorphic</a:t>
            </a:r>
            <a:r>
              <a:rPr lang="fr-FR" dirty="0" smtClean="0"/>
              <a:t> image</a:t>
            </a:r>
            <a:br>
              <a:rPr lang="fr-FR" dirty="0" smtClean="0"/>
            </a:br>
            <a:endParaRPr lang="fr-FR" dirty="0"/>
          </a:p>
        </p:txBody>
      </p:sp>
      <p:pic>
        <p:nvPicPr>
          <p:cNvPr id="5" name="Espace réservé pour une image  4"/>
          <p:cNvPicPr>
            <a:picLocks noGrp="1" noChangeAspect="1"/>
          </p:cNvPicPr>
          <p:nvPr>
            <p:ph type="pic" idx="1"/>
          </p:nvPr>
        </p:nvPicPr>
        <p:blipFill>
          <a:blip r:embed="rId2">
            <a:extLst>
              <a:ext uri="{28A0092B-C50C-407E-A947-70E740481C1C}">
                <a14:useLocalDpi xmlns:a14="http://schemas.microsoft.com/office/drawing/2010/main" val="0"/>
              </a:ext>
            </a:extLst>
          </a:blip>
          <a:srcRect t="15315" b="15315"/>
          <a:stretch>
            <a:fillRect/>
          </a:stretch>
        </p:blipFill>
        <p:spPr/>
      </p:pic>
      <p:sp>
        <p:nvSpPr>
          <p:cNvPr id="4" name="Espace réservé du texte 3"/>
          <p:cNvSpPr>
            <a:spLocks noGrp="1"/>
          </p:cNvSpPr>
          <p:nvPr>
            <p:ph type="body" sz="half" idx="2"/>
          </p:nvPr>
        </p:nvSpPr>
        <p:spPr/>
        <p:txBody>
          <a:bodyPr/>
          <a:lstStyle/>
          <a:p>
            <a:r>
              <a:rPr lang="fr-FR" dirty="0" smtClean="0"/>
              <a:t>An </a:t>
            </a:r>
            <a:r>
              <a:rPr lang="fr-FR" dirty="0" err="1" smtClean="0"/>
              <a:t>anamorphic</a:t>
            </a:r>
            <a:r>
              <a:rPr lang="fr-FR" dirty="0" smtClean="0"/>
              <a:t> image </a:t>
            </a:r>
            <a:r>
              <a:rPr lang="fr-FR" dirty="0" err="1" smtClean="0"/>
              <a:t>is</a:t>
            </a:r>
            <a:r>
              <a:rPr lang="fr-FR" dirty="0" smtClean="0"/>
              <a:t> a </a:t>
            </a:r>
            <a:r>
              <a:rPr lang="fr-FR" dirty="0" err="1" smtClean="0"/>
              <a:t>reversible</a:t>
            </a:r>
            <a:r>
              <a:rPr lang="fr-FR" dirty="0" smtClean="0"/>
              <a:t> </a:t>
            </a:r>
            <a:r>
              <a:rPr lang="fr-FR" dirty="0" err="1" smtClean="0"/>
              <a:t>deformation</a:t>
            </a:r>
            <a:r>
              <a:rPr lang="fr-FR" dirty="0" smtClean="0"/>
              <a:t> of an ‘image’ </a:t>
            </a:r>
            <a:r>
              <a:rPr lang="fr-FR" dirty="0" err="1" smtClean="0"/>
              <a:t>thank</a:t>
            </a:r>
            <a:r>
              <a:rPr lang="fr-FR" dirty="0" smtClean="0"/>
              <a:t> to an </a:t>
            </a:r>
            <a:r>
              <a:rPr lang="fr-FR" dirty="0" err="1" smtClean="0"/>
              <a:t>optical</a:t>
            </a:r>
            <a:r>
              <a:rPr lang="fr-FR" dirty="0" smtClean="0"/>
              <a:t> system (</a:t>
            </a:r>
            <a:r>
              <a:rPr lang="fr-FR" dirty="0" err="1" smtClean="0"/>
              <a:t>e.g</a:t>
            </a:r>
            <a:r>
              <a:rPr lang="fr-FR" dirty="0" smtClean="0"/>
              <a:t>. a </a:t>
            </a:r>
            <a:r>
              <a:rPr lang="fr-FR" dirty="0" err="1" smtClean="0"/>
              <a:t>curved</a:t>
            </a:r>
            <a:r>
              <a:rPr lang="fr-FR" dirty="0" smtClean="0"/>
              <a:t> </a:t>
            </a:r>
            <a:r>
              <a:rPr lang="fr-FR" dirty="0" err="1" smtClean="0"/>
              <a:t>mirror</a:t>
            </a:r>
            <a:r>
              <a:rPr lang="fr-FR" dirty="0" smtClean="0"/>
              <a:t>) or a </a:t>
            </a:r>
            <a:r>
              <a:rPr lang="fr-FR" dirty="0" err="1" smtClean="0"/>
              <a:t>mathematical</a:t>
            </a:r>
            <a:r>
              <a:rPr lang="fr-FR" dirty="0" smtClean="0"/>
              <a:t> </a:t>
            </a:r>
            <a:r>
              <a:rPr lang="fr-FR" dirty="0" err="1" smtClean="0"/>
              <a:t>process</a:t>
            </a:r>
            <a:endParaRPr lang="fr-FR" dirty="0"/>
          </a:p>
        </p:txBody>
      </p:sp>
    </p:spTree>
    <p:extLst>
      <p:ext uri="{BB962C8B-B14F-4D97-AF65-F5344CB8AC3E}">
        <p14:creationId xmlns:p14="http://schemas.microsoft.com/office/powerpoint/2010/main" val="2850337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exercise</a:t>
            </a:r>
            <a:r>
              <a:rPr lang="fr-FR" dirty="0" smtClean="0"/>
              <a:t> of </a:t>
            </a:r>
            <a:r>
              <a:rPr lang="fr-FR" dirty="0" err="1" smtClean="0"/>
              <a:t>death</a:t>
            </a:r>
            <a:endParaRPr lang="fr-FR" dirty="0"/>
          </a:p>
        </p:txBody>
      </p:sp>
      <p:sp>
        <p:nvSpPr>
          <p:cNvPr id="3" name="Espace réservé du contenu 2"/>
          <p:cNvSpPr>
            <a:spLocks noGrp="1"/>
          </p:cNvSpPr>
          <p:nvPr>
            <p:ph idx="1"/>
          </p:nvPr>
        </p:nvSpPr>
        <p:spPr/>
        <p:txBody>
          <a:bodyPr>
            <a:normAutofit/>
          </a:bodyPr>
          <a:lstStyle/>
          <a:p>
            <a:pPr marL="0" indent="0" algn="just">
              <a:buNone/>
            </a:pPr>
            <a:endParaRPr lang="en-US" dirty="0"/>
          </a:p>
          <a:p>
            <a:pPr algn="just"/>
            <a:r>
              <a:rPr lang="fr-FR" dirty="0" err="1" smtClean="0"/>
              <a:t>Plato</a:t>
            </a:r>
            <a:r>
              <a:rPr lang="fr-FR" dirty="0" smtClean="0"/>
              <a:t> </a:t>
            </a:r>
            <a:r>
              <a:rPr lang="fr-FR" dirty="0" err="1" smtClean="0"/>
              <a:t>explains</a:t>
            </a:r>
            <a:r>
              <a:rPr lang="fr-FR" dirty="0" smtClean="0"/>
              <a:t> </a:t>
            </a:r>
            <a:r>
              <a:rPr lang="fr-FR" dirty="0" err="1" smtClean="0"/>
              <a:t>that</a:t>
            </a:r>
            <a:r>
              <a:rPr lang="fr-FR" dirty="0" smtClean="0"/>
              <a:t> the </a:t>
            </a:r>
            <a:r>
              <a:rPr lang="fr-FR" dirty="0"/>
              <a:t>distinction </a:t>
            </a:r>
            <a:r>
              <a:rPr lang="fr-FR" dirty="0" err="1"/>
              <a:t>between</a:t>
            </a:r>
            <a:r>
              <a:rPr lang="fr-FR" dirty="0"/>
              <a:t> </a:t>
            </a:r>
            <a:r>
              <a:rPr lang="fr-FR" dirty="0" err="1"/>
              <a:t>firstly</a:t>
            </a:r>
            <a:r>
              <a:rPr lang="fr-FR" dirty="0"/>
              <a:t> the soul and the body and </a:t>
            </a:r>
            <a:r>
              <a:rPr lang="fr-FR" dirty="0" err="1" smtClean="0"/>
              <a:t>secondly</a:t>
            </a:r>
            <a:r>
              <a:rPr lang="fr-FR" dirty="0" smtClean="0"/>
              <a:t> </a:t>
            </a:r>
            <a:r>
              <a:rPr lang="fr-FR" dirty="0" err="1" smtClean="0"/>
              <a:t>between</a:t>
            </a:r>
            <a:r>
              <a:rPr lang="fr-FR" dirty="0" smtClean="0"/>
              <a:t> </a:t>
            </a:r>
            <a:r>
              <a:rPr lang="fr-FR" dirty="0"/>
              <a:t>the soul and the </a:t>
            </a:r>
            <a:r>
              <a:rPr lang="fr-FR" dirty="0" err="1"/>
              <a:t>mind</a:t>
            </a:r>
            <a:r>
              <a:rPr lang="fr-FR" dirty="0"/>
              <a:t> </a:t>
            </a:r>
            <a:r>
              <a:rPr lang="fr-FR" dirty="0" err="1"/>
              <a:t>is</a:t>
            </a:r>
            <a:r>
              <a:rPr lang="fr-FR" dirty="0"/>
              <a:t> not </a:t>
            </a:r>
            <a:r>
              <a:rPr lang="fr-FR" dirty="0" err="1"/>
              <a:t>only</a:t>
            </a:r>
            <a:r>
              <a:rPr lang="fr-FR" dirty="0"/>
              <a:t> </a:t>
            </a:r>
            <a:r>
              <a:rPr lang="fr-FR" dirty="0" err="1"/>
              <a:t>intellectual</a:t>
            </a:r>
            <a:r>
              <a:rPr lang="fr-FR" dirty="0"/>
              <a:t>. It </a:t>
            </a:r>
            <a:r>
              <a:rPr lang="fr-FR" dirty="0" err="1"/>
              <a:t>really</a:t>
            </a:r>
            <a:r>
              <a:rPr lang="fr-FR" dirty="0"/>
              <a:t> must </a:t>
            </a:r>
            <a:r>
              <a:rPr lang="fr-FR" dirty="0" err="1"/>
              <a:t>be</a:t>
            </a:r>
            <a:r>
              <a:rPr lang="fr-FR" dirty="0"/>
              <a:t> </a:t>
            </a:r>
            <a:r>
              <a:rPr lang="fr-FR" dirty="0" err="1"/>
              <a:t>performed</a:t>
            </a:r>
            <a:r>
              <a:rPr lang="fr-FR" dirty="0"/>
              <a:t> in </a:t>
            </a:r>
            <a:r>
              <a:rPr lang="fr-FR" dirty="0" err="1"/>
              <a:t>our</a:t>
            </a:r>
            <a:r>
              <a:rPr lang="fr-FR" dirty="0"/>
              <a:t> </a:t>
            </a:r>
            <a:r>
              <a:rPr lang="fr-FR" dirty="0" err="1"/>
              <a:t>lives</a:t>
            </a:r>
            <a:r>
              <a:rPr lang="fr-FR" dirty="0"/>
              <a:t> </a:t>
            </a:r>
            <a:r>
              <a:rPr lang="fr-FR" dirty="0" err="1"/>
              <a:t>thanks</a:t>
            </a:r>
            <a:r>
              <a:rPr lang="fr-FR" dirty="0"/>
              <a:t> to </a:t>
            </a:r>
            <a:r>
              <a:rPr lang="fr-FR" dirty="0" smtClean="0"/>
              <a:t>an </a:t>
            </a:r>
            <a:r>
              <a:rPr lang="fr-FR" dirty="0" err="1"/>
              <a:t>exercise</a:t>
            </a:r>
            <a:r>
              <a:rPr lang="fr-FR" dirty="0"/>
              <a:t> of </a:t>
            </a:r>
            <a:r>
              <a:rPr lang="fr-FR" dirty="0" err="1"/>
              <a:t>detachement</a:t>
            </a:r>
            <a:r>
              <a:rPr lang="fr-FR" dirty="0"/>
              <a:t> of the body, of purification. This </a:t>
            </a:r>
            <a:r>
              <a:rPr lang="fr-FR" dirty="0" err="1"/>
              <a:t>exercise</a:t>
            </a:r>
            <a:r>
              <a:rPr lang="fr-FR" dirty="0"/>
              <a:t> </a:t>
            </a:r>
            <a:r>
              <a:rPr lang="fr-FR" dirty="0" err="1"/>
              <a:t>is</a:t>
            </a:r>
            <a:r>
              <a:rPr lang="fr-FR" dirty="0"/>
              <a:t> </a:t>
            </a:r>
            <a:r>
              <a:rPr lang="fr-FR" dirty="0" err="1"/>
              <a:t>similar</a:t>
            </a:r>
            <a:r>
              <a:rPr lang="fr-FR" dirty="0"/>
              <a:t> to </a:t>
            </a:r>
            <a:r>
              <a:rPr lang="fr-FR" dirty="0" err="1"/>
              <a:t>death</a:t>
            </a:r>
            <a:r>
              <a:rPr lang="fr-FR" dirty="0"/>
              <a:t>, and </a:t>
            </a:r>
            <a:r>
              <a:rPr lang="fr-FR" dirty="0" err="1"/>
              <a:t>philosophy</a:t>
            </a:r>
            <a:r>
              <a:rPr lang="fr-FR" dirty="0"/>
              <a:t> a </a:t>
            </a:r>
            <a:r>
              <a:rPr lang="fr-FR" dirty="0" err="1"/>
              <a:t>learning</a:t>
            </a:r>
            <a:r>
              <a:rPr lang="fr-FR" dirty="0"/>
              <a:t> of </a:t>
            </a:r>
            <a:r>
              <a:rPr lang="fr-FR" dirty="0" err="1" smtClean="0"/>
              <a:t>death</a:t>
            </a:r>
            <a:r>
              <a:rPr lang="fr-FR" dirty="0" smtClean="0"/>
              <a:t>. </a:t>
            </a:r>
          </a:p>
          <a:p>
            <a:pPr marL="0" indent="0" algn="just">
              <a:buNone/>
            </a:pPr>
            <a:endParaRPr lang="fr-FR" dirty="0" smtClean="0"/>
          </a:p>
          <a:p>
            <a:pPr algn="just"/>
            <a:endParaRPr lang="en-US" dirty="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3893777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exercise</a:t>
            </a:r>
            <a:r>
              <a:rPr lang="fr-FR" dirty="0" smtClean="0"/>
              <a:t> of </a:t>
            </a:r>
            <a:r>
              <a:rPr lang="fr-FR" dirty="0" err="1" smtClean="0"/>
              <a:t>death</a:t>
            </a:r>
            <a:endParaRPr lang="fr-FR" dirty="0"/>
          </a:p>
        </p:txBody>
      </p:sp>
      <p:sp>
        <p:nvSpPr>
          <p:cNvPr id="3" name="Espace réservé du contenu 2"/>
          <p:cNvSpPr>
            <a:spLocks noGrp="1"/>
          </p:cNvSpPr>
          <p:nvPr>
            <p:ph idx="1"/>
          </p:nvPr>
        </p:nvSpPr>
        <p:spPr/>
        <p:txBody>
          <a:bodyPr>
            <a:normAutofit fontScale="85000" lnSpcReduction="10000"/>
          </a:bodyPr>
          <a:lstStyle/>
          <a:p>
            <a:pPr marL="0" indent="0" algn="just">
              <a:buNone/>
            </a:pPr>
            <a:endParaRPr lang="en-US" dirty="0"/>
          </a:p>
          <a:p>
            <a:pPr algn="just"/>
            <a:r>
              <a:rPr lang="en-US" dirty="0" smtClean="0"/>
              <a:t>“</a:t>
            </a:r>
            <a:r>
              <a:rPr lang="en-US" i="1" dirty="0"/>
              <a:t>Then,” said Socrates, “if this is true, my friend, I have great hopes that when I reach the place to which I am going, I shall there, if anywhere, attain fully to that which has been my chief object in my past life, so that the journey which is </a:t>
            </a:r>
            <a:r>
              <a:rPr lang="en-US" i="1" dirty="0" smtClean="0"/>
              <a:t>now imposed </a:t>
            </a:r>
            <a:r>
              <a:rPr lang="en-US" i="1" dirty="0"/>
              <a:t>upon me is begun with good hope; and the like hope exists for every man who thinks that his mind has been purified and made </a:t>
            </a:r>
            <a:r>
              <a:rPr lang="en-US" i="1" dirty="0" smtClean="0"/>
              <a:t>ready. ”Certainly,” </a:t>
            </a:r>
            <a:r>
              <a:rPr lang="en-US" i="1" dirty="0"/>
              <a:t>said </a:t>
            </a:r>
            <a:r>
              <a:rPr lang="en-US" i="1" dirty="0" err="1"/>
              <a:t>Simmias</a:t>
            </a:r>
            <a:r>
              <a:rPr lang="en-US" i="1" dirty="0" smtClean="0"/>
              <a:t>. “</a:t>
            </a:r>
            <a:r>
              <a:rPr lang="en-US" i="1" dirty="0"/>
              <a:t>And does not the purification consist in this which has been mentioned long ago in our discourse, in separating, so far as possible, the soul from the body and teaching the soul the habit of collecting and bringing itself together from all parts of the body, and living, so far as it can, both </a:t>
            </a:r>
            <a:r>
              <a:rPr lang="en-US" i="1" dirty="0" smtClean="0"/>
              <a:t>now and </a:t>
            </a:r>
            <a:r>
              <a:rPr lang="en-US" i="1" dirty="0"/>
              <a:t>hereafter, alone by itself, freed from the body as from </a:t>
            </a:r>
            <a:r>
              <a:rPr lang="en-US" i="1" dirty="0" smtClean="0"/>
              <a:t>fetters? ”Certainly,” </a:t>
            </a:r>
            <a:r>
              <a:rPr lang="en-US" i="1" dirty="0"/>
              <a:t>said he</a:t>
            </a:r>
            <a:r>
              <a:rPr lang="en-US" i="1" dirty="0" smtClean="0"/>
              <a:t>. “</a:t>
            </a:r>
            <a:r>
              <a:rPr lang="en-US" i="1" dirty="0"/>
              <a:t>Well, then, this is what we call death, is it not, a release and separation from the </a:t>
            </a:r>
            <a:r>
              <a:rPr lang="en-US" i="1" dirty="0" smtClean="0"/>
              <a:t>body? ”Exactly </a:t>
            </a:r>
            <a:r>
              <a:rPr lang="en-US" i="1" dirty="0"/>
              <a:t>so,” said </a:t>
            </a:r>
            <a:r>
              <a:rPr lang="en-US" i="1" dirty="0" smtClean="0"/>
              <a:t>he. "But, </a:t>
            </a:r>
            <a:r>
              <a:rPr lang="en-US" i="1" dirty="0"/>
              <a:t>as we hold, the true philosophers and they alone are always most eager to release the soul, and just this—the release and separation of the soul from the body—is their study, is it not</a:t>
            </a:r>
            <a:r>
              <a:rPr lang="en-US" i="1" dirty="0" smtClean="0"/>
              <a:t>?”. “</a:t>
            </a:r>
            <a:r>
              <a:rPr lang="en-US" i="1" dirty="0"/>
              <a:t>Obviously</a:t>
            </a:r>
            <a:r>
              <a:rPr lang="en-US" i="1" dirty="0" smtClean="0"/>
              <a:t>.” “</a:t>
            </a:r>
            <a:r>
              <a:rPr lang="en-US" i="1" dirty="0"/>
              <a:t>Then, as I said in the beginning, it would be absurd if a man who had been all his life fitting himself to live as nearly in a state of death as he could, should then be disturbed when death came to him. Would it not be absurd</a:t>
            </a:r>
            <a:r>
              <a:rPr lang="en-US" i="1" dirty="0" smtClean="0"/>
              <a:t>?” </a:t>
            </a:r>
            <a:r>
              <a:rPr lang="fr-FR" dirty="0" smtClean="0"/>
              <a:t>(</a:t>
            </a:r>
            <a:r>
              <a:rPr lang="fr-FR" dirty="0" err="1" smtClean="0"/>
              <a:t>Plato</a:t>
            </a:r>
            <a:r>
              <a:rPr lang="fr-FR" dirty="0" smtClean="0"/>
              <a:t>, </a:t>
            </a:r>
            <a:r>
              <a:rPr lang="fr-FR" dirty="0" err="1" smtClean="0"/>
              <a:t>Phaedo</a:t>
            </a:r>
            <a:r>
              <a:rPr lang="fr-FR" dirty="0" smtClean="0"/>
              <a:t> 67 c).  </a:t>
            </a:r>
          </a:p>
          <a:p>
            <a:pPr algn="just"/>
            <a:endParaRPr lang="fr-FR" dirty="0" smtClean="0"/>
          </a:p>
          <a:p>
            <a:pPr algn="just"/>
            <a:endParaRPr lang="en-US" dirty="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2403778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exercise</a:t>
            </a:r>
            <a:r>
              <a:rPr lang="fr-FR" dirty="0" smtClean="0"/>
              <a:t> of </a:t>
            </a:r>
            <a:r>
              <a:rPr lang="fr-FR" dirty="0" err="1" smtClean="0"/>
              <a:t>death</a:t>
            </a:r>
            <a:endParaRPr lang="fr-FR" dirty="0"/>
          </a:p>
        </p:txBody>
      </p:sp>
      <p:sp>
        <p:nvSpPr>
          <p:cNvPr id="3" name="Espace réservé du contenu 2"/>
          <p:cNvSpPr>
            <a:spLocks noGrp="1"/>
          </p:cNvSpPr>
          <p:nvPr>
            <p:ph idx="1"/>
          </p:nvPr>
        </p:nvSpPr>
        <p:spPr/>
        <p:txBody>
          <a:bodyPr>
            <a:normAutofit/>
          </a:bodyPr>
          <a:lstStyle/>
          <a:p>
            <a:pPr marL="0" indent="0" algn="just">
              <a:buNone/>
            </a:pPr>
            <a:endParaRPr lang="en-US" dirty="0"/>
          </a:p>
          <a:p>
            <a:pPr algn="just"/>
            <a:r>
              <a:rPr lang="en-US" dirty="0" smtClean="0"/>
              <a:t>Stoics also seem to practice a similar </a:t>
            </a:r>
            <a:r>
              <a:rPr lang="en-US" dirty="0"/>
              <a:t>exercise of detachment </a:t>
            </a:r>
            <a:r>
              <a:rPr lang="en-US" dirty="0" smtClean="0"/>
              <a:t>from the </a:t>
            </a:r>
            <a:r>
              <a:rPr lang="en-US" dirty="0"/>
              <a:t>body, a purification </a:t>
            </a:r>
            <a:r>
              <a:rPr lang="en-US" dirty="0" smtClean="0"/>
              <a:t>of the </a:t>
            </a:r>
            <a:r>
              <a:rPr lang="en-US" dirty="0" err="1" smtClean="0"/>
              <a:t>noûs</a:t>
            </a:r>
            <a:r>
              <a:rPr lang="en-US" dirty="0" smtClean="0"/>
              <a:t> that </a:t>
            </a:r>
            <a:r>
              <a:rPr lang="en-US" dirty="0"/>
              <a:t>is described </a:t>
            </a:r>
            <a:r>
              <a:rPr lang="en-US" dirty="0" smtClean="0"/>
              <a:t>by Marcus-Aurelius</a:t>
            </a:r>
            <a:endParaRPr lang="en-US" dirty="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4162850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exercise</a:t>
            </a:r>
            <a:r>
              <a:rPr lang="fr-FR" dirty="0" smtClean="0"/>
              <a:t> of </a:t>
            </a:r>
            <a:r>
              <a:rPr lang="fr-FR" dirty="0" err="1" smtClean="0"/>
              <a:t>death</a:t>
            </a:r>
            <a:endParaRPr lang="fr-FR" dirty="0"/>
          </a:p>
        </p:txBody>
      </p:sp>
      <p:sp>
        <p:nvSpPr>
          <p:cNvPr id="3" name="Espace réservé du contenu 2"/>
          <p:cNvSpPr>
            <a:spLocks noGrp="1"/>
          </p:cNvSpPr>
          <p:nvPr>
            <p:ph idx="1"/>
          </p:nvPr>
        </p:nvSpPr>
        <p:spPr/>
        <p:txBody>
          <a:bodyPr>
            <a:normAutofit fontScale="92500" lnSpcReduction="20000"/>
          </a:bodyPr>
          <a:lstStyle/>
          <a:p>
            <a:pPr marL="0" indent="0" algn="just">
              <a:buNone/>
            </a:pPr>
            <a:r>
              <a:rPr lang="en-US" dirty="0" smtClean="0"/>
              <a:t>“</a:t>
            </a:r>
            <a:r>
              <a:rPr lang="en-US" i="1" dirty="0" smtClean="0"/>
              <a:t>There are three things of which you are composed of: body, breath and mind. Of these, the first two are your own in so far as it is your duty to take care of them; but only the third is your own in the full sense. So if you will put away from yourself – that is to say from your mind – all that others do or say, and all that you yourself have done or said, and all that troubles you with regard to the future, and all that belonging to the body which envelops you and the breath conjoined with it attached to you independently of your will, and all of the vortex whirling around outside you sweeps in its wake, so that the power of your mind, thus delivered from the bonds of fate, you may live a pure and unfettered life alone with itself, doing what is just, desiring what come to pass, and saying what is true. If I say, you will put away from your governing faculty all that accretes to it from the affections of the body, and all that lies in the future or in time gone by, and make yourself, in Empedocles’ word, ‘ a well rounded sphere rejoicing in the solitude around it’, and strive to live only the life that is your own, that is to say your present life, then you will be able to pass at least the time that is left to you until you die in calm and kindliness, and as one who is at peace with the guardian-spirit that dwells within it</a:t>
            </a:r>
            <a:r>
              <a:rPr lang="en-US" dirty="0" smtClean="0"/>
              <a:t>” (Meditation 12.3)</a:t>
            </a:r>
          </a:p>
          <a:p>
            <a:pPr algn="just"/>
            <a:endParaRPr lang="en-US" dirty="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31919351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exercise</a:t>
            </a:r>
            <a:r>
              <a:rPr lang="fr-FR" dirty="0" smtClean="0"/>
              <a:t> of </a:t>
            </a:r>
            <a:r>
              <a:rPr lang="fr-FR" dirty="0" err="1" smtClean="0"/>
              <a:t>death</a:t>
            </a:r>
            <a:endParaRPr lang="fr-FR" dirty="0"/>
          </a:p>
        </p:txBody>
      </p:sp>
      <p:sp>
        <p:nvSpPr>
          <p:cNvPr id="3" name="Espace réservé du contenu 2"/>
          <p:cNvSpPr>
            <a:spLocks noGrp="1"/>
          </p:cNvSpPr>
          <p:nvPr>
            <p:ph idx="1"/>
          </p:nvPr>
        </p:nvSpPr>
        <p:spPr/>
        <p:txBody>
          <a:bodyPr>
            <a:normAutofit/>
          </a:bodyPr>
          <a:lstStyle/>
          <a:p>
            <a:pPr marL="0" indent="0" algn="just">
              <a:buNone/>
            </a:pPr>
            <a:endParaRPr lang="en-US" dirty="0"/>
          </a:p>
          <a:p>
            <a:pPr algn="just"/>
            <a:r>
              <a:rPr lang="en-US" dirty="0" smtClean="0"/>
              <a:t>Indeed</a:t>
            </a:r>
            <a:r>
              <a:rPr lang="en-US" dirty="0"/>
              <a:t>, an </a:t>
            </a:r>
            <a:r>
              <a:rPr lang="en-US" i="1" dirty="0" err="1"/>
              <a:t>hegemonikon</a:t>
            </a:r>
            <a:r>
              <a:rPr lang="en-US" dirty="0"/>
              <a:t> that completely and utterly identifies itself to external things adopts an egocentric vision of the world. It then becomes what Marcus-Aurelius calls “</a:t>
            </a:r>
            <a:r>
              <a:rPr lang="en-US" i="1" dirty="0"/>
              <a:t>a stranger in the universe</a:t>
            </a:r>
            <a:r>
              <a:rPr lang="en-US" dirty="0"/>
              <a:t>” (Meditation 4.29) who reacts excessively to events that present themselves to him/her instead maintaining himself/herself equal distance from the contingent </a:t>
            </a:r>
            <a:r>
              <a:rPr lang="en-US" dirty="0" smtClean="0"/>
              <a:t>realities.</a:t>
            </a:r>
          </a:p>
          <a:p>
            <a:pPr algn="just"/>
            <a:r>
              <a:rPr lang="en-US" dirty="0"/>
              <a:t>The goal is to avoid that the </a:t>
            </a:r>
            <a:r>
              <a:rPr lang="en-US" i="1" dirty="0" err="1"/>
              <a:t>noûs</a:t>
            </a:r>
            <a:r>
              <a:rPr lang="en-US" dirty="0"/>
              <a:t> gets attached to and alienates to external things, ‘</a:t>
            </a:r>
            <a:r>
              <a:rPr lang="en-US" i="1" dirty="0"/>
              <a:t>putting away from itself</a:t>
            </a:r>
            <a:r>
              <a:rPr lang="en-US" dirty="0"/>
              <a:t>’ the multiples sensory and non sensory impressions in order not to be carried by them. In doing so the </a:t>
            </a:r>
            <a:r>
              <a:rPr lang="en-US" i="1" dirty="0" err="1"/>
              <a:t>noûs</a:t>
            </a:r>
            <a:r>
              <a:rPr lang="en-US" dirty="0"/>
              <a:t> ‘</a:t>
            </a:r>
            <a:r>
              <a:rPr lang="en-US" i="1" dirty="0"/>
              <a:t>collects and brings itself together</a:t>
            </a:r>
            <a:r>
              <a:rPr lang="en-US" dirty="0"/>
              <a:t>’ to make </a:t>
            </a:r>
            <a:r>
              <a:rPr lang="en-US" dirty="0" smtClean="0"/>
              <a:t>itself, </a:t>
            </a:r>
            <a:r>
              <a:rPr lang="en-US" dirty="0"/>
              <a:t>in Empedocles’ words, ‘</a:t>
            </a:r>
            <a:r>
              <a:rPr lang="en-US" i="1" dirty="0"/>
              <a:t>a well rounded sphere rejoicing in the solitude around it</a:t>
            </a:r>
            <a:r>
              <a:rPr lang="en-US" dirty="0" smtClean="0"/>
              <a:t>’. </a:t>
            </a:r>
          </a:p>
          <a:p>
            <a:pPr marL="0" indent="0" algn="just">
              <a:buNone/>
            </a:pPr>
            <a:endParaRPr lang="en-US" dirty="0" smtClean="0"/>
          </a:p>
          <a:p>
            <a:pPr marL="0" indent="0" algn="just">
              <a:buNone/>
            </a:pPr>
            <a:endParaRPr lang="en-US" dirty="0" smtClean="0"/>
          </a:p>
          <a:p>
            <a:pPr marL="0" indent="0" algn="just">
              <a:buNone/>
            </a:pPr>
            <a:endParaRPr lang="en-US" dirty="0" smtClean="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1826137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exercise</a:t>
            </a:r>
            <a:r>
              <a:rPr lang="fr-FR" dirty="0" smtClean="0"/>
              <a:t> of </a:t>
            </a:r>
            <a:r>
              <a:rPr lang="fr-FR" dirty="0" err="1" smtClean="0"/>
              <a:t>death</a:t>
            </a:r>
            <a:endParaRPr lang="fr-FR" dirty="0"/>
          </a:p>
        </p:txBody>
      </p:sp>
      <p:sp>
        <p:nvSpPr>
          <p:cNvPr id="3" name="Espace réservé du contenu 2"/>
          <p:cNvSpPr>
            <a:spLocks noGrp="1"/>
          </p:cNvSpPr>
          <p:nvPr>
            <p:ph idx="1"/>
          </p:nvPr>
        </p:nvSpPr>
        <p:spPr/>
        <p:txBody>
          <a:bodyPr>
            <a:normAutofit lnSpcReduction="10000"/>
          </a:bodyPr>
          <a:lstStyle/>
          <a:p>
            <a:pPr marL="0" indent="0" algn="just">
              <a:buNone/>
            </a:pPr>
            <a:endParaRPr lang="en-US" dirty="0"/>
          </a:p>
          <a:p>
            <a:pPr algn="just"/>
            <a:r>
              <a:rPr lang="en-US" dirty="0" smtClean="0"/>
              <a:t>This practice of death has been later adopted by Eastern orthodox church and became the </a:t>
            </a:r>
            <a:r>
              <a:rPr lang="en-US" dirty="0" err="1" smtClean="0"/>
              <a:t>Hesychastic</a:t>
            </a:r>
            <a:r>
              <a:rPr lang="en-US" dirty="0" smtClean="0"/>
              <a:t> tradition. Some modifications were introduced, such as the invocation of the Name, but the foundations remain the same. </a:t>
            </a:r>
          </a:p>
          <a:p>
            <a:pPr algn="just"/>
            <a:r>
              <a:rPr lang="fr-FR" dirty="0"/>
              <a:t>Saint John </a:t>
            </a:r>
            <a:r>
              <a:rPr lang="fr-FR" dirty="0" err="1"/>
              <a:t>Climacus</a:t>
            </a:r>
            <a:r>
              <a:rPr lang="fr-FR" dirty="0"/>
              <a:t> a </a:t>
            </a:r>
            <a:r>
              <a:rPr lang="fr-FR" dirty="0" smtClean="0"/>
              <a:t>7th-century </a:t>
            </a:r>
            <a:r>
              <a:rPr lang="fr-FR" dirty="0" err="1" smtClean="0"/>
              <a:t>christian</a:t>
            </a:r>
            <a:r>
              <a:rPr lang="fr-FR" dirty="0" smtClean="0"/>
              <a:t> </a:t>
            </a:r>
            <a:r>
              <a:rPr lang="fr-FR" dirty="0" err="1" smtClean="0"/>
              <a:t>monk</a:t>
            </a:r>
            <a:r>
              <a:rPr lang="fr-FR" dirty="0" smtClean="0"/>
              <a:t>,</a:t>
            </a:r>
            <a:r>
              <a:rPr lang="fr-FR" dirty="0" smtClean="0">
                <a:hlinkClick r:id="rId2" tooltip="Monasticism"/>
              </a:rPr>
              <a:t> </a:t>
            </a:r>
            <a:r>
              <a:rPr lang="en-US" smtClean="0"/>
              <a:t>describes </a:t>
            </a:r>
            <a:r>
              <a:rPr lang="en-US" dirty="0" smtClean="0"/>
              <a:t>a practice of ‘circumscribing the incorporeal (</a:t>
            </a:r>
            <a:r>
              <a:rPr lang="en-US" dirty="0" err="1" smtClean="0"/>
              <a:t>noûs</a:t>
            </a:r>
            <a:r>
              <a:rPr lang="en-US" dirty="0" smtClean="0"/>
              <a:t>) within the body’ instead </a:t>
            </a:r>
            <a:r>
              <a:rPr lang="en-US" dirty="0"/>
              <a:t>of letting </a:t>
            </a:r>
            <a:r>
              <a:rPr lang="en-US" dirty="0" smtClean="0"/>
              <a:t>it </a:t>
            </a:r>
            <a:r>
              <a:rPr lang="en-US" dirty="0"/>
              <a:t>scatter </a:t>
            </a:r>
            <a:r>
              <a:rPr lang="en-US" dirty="0" smtClean="0"/>
              <a:t>outside. </a:t>
            </a:r>
          </a:p>
          <a:p>
            <a:pPr algn="just"/>
            <a:r>
              <a:rPr lang="en-US" dirty="0" smtClean="0"/>
              <a:t>Saint Gregory </a:t>
            </a:r>
            <a:r>
              <a:rPr lang="en-US" dirty="0" err="1" smtClean="0"/>
              <a:t>Palamas</a:t>
            </a:r>
            <a:r>
              <a:rPr lang="en-US" dirty="0" smtClean="0"/>
              <a:t> </a:t>
            </a:r>
            <a:r>
              <a:rPr lang="fr-FR" dirty="0"/>
              <a:t>[</a:t>
            </a:r>
            <a:r>
              <a:rPr lang="fr-FR" dirty="0" smtClean="0"/>
              <a:t>1296-1359] </a:t>
            </a:r>
            <a:r>
              <a:rPr lang="en-US" dirty="0" smtClean="0"/>
              <a:t>explains that it consists for a person in returning in himself, by certain processes, his spirit. The </a:t>
            </a:r>
            <a:r>
              <a:rPr lang="en-US" dirty="0"/>
              <a:t>one who tries to get </a:t>
            </a:r>
            <a:r>
              <a:rPr lang="en-US" dirty="0" smtClean="0"/>
              <a:t>back his </a:t>
            </a:r>
            <a:r>
              <a:rPr lang="en-US" dirty="0"/>
              <a:t>spirit in </a:t>
            </a:r>
            <a:r>
              <a:rPr lang="en-US" dirty="0" smtClean="0"/>
              <a:t>himself tries </a:t>
            </a:r>
            <a:r>
              <a:rPr lang="en-US" dirty="0"/>
              <a:t>to push </a:t>
            </a:r>
            <a:r>
              <a:rPr lang="en-US" dirty="0" smtClean="0"/>
              <a:t>it not </a:t>
            </a:r>
            <a:r>
              <a:rPr lang="en-US" dirty="0"/>
              <a:t>to the movement in a straight line (towards the outside), but in the circular and infallible movement (of return on </a:t>
            </a:r>
            <a:r>
              <a:rPr lang="en-US" dirty="0" smtClean="0"/>
              <a:t>himself). </a:t>
            </a:r>
            <a:endParaRPr lang="en-US" dirty="0"/>
          </a:p>
          <a:p>
            <a:pPr marL="0" indent="0" algn="just">
              <a:buNone/>
            </a:pPr>
            <a:endParaRPr lang="en-US" dirty="0" smtClean="0"/>
          </a:p>
          <a:p>
            <a:pPr marL="0" indent="0" algn="just">
              <a:buNone/>
            </a:pPr>
            <a:endParaRPr lang="en-US" dirty="0" smtClean="0"/>
          </a:p>
          <a:p>
            <a:pPr marL="0" indent="0" algn="just">
              <a:buNone/>
            </a:pPr>
            <a:endParaRPr lang="en-US" dirty="0" smtClean="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1833893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exercise</a:t>
            </a:r>
            <a:r>
              <a:rPr lang="fr-FR" dirty="0" smtClean="0"/>
              <a:t> of </a:t>
            </a:r>
            <a:r>
              <a:rPr lang="fr-FR" dirty="0" err="1" smtClean="0"/>
              <a:t>death</a:t>
            </a:r>
            <a:r>
              <a:rPr lang="fr-FR" dirty="0" smtClean="0"/>
              <a:t> </a:t>
            </a:r>
            <a:endParaRPr lang="fr-FR" dirty="0"/>
          </a:p>
        </p:txBody>
      </p:sp>
      <p:sp>
        <p:nvSpPr>
          <p:cNvPr id="3" name="Espace réservé du contenu 2"/>
          <p:cNvSpPr>
            <a:spLocks noGrp="1"/>
          </p:cNvSpPr>
          <p:nvPr>
            <p:ph idx="1"/>
          </p:nvPr>
        </p:nvSpPr>
        <p:spPr/>
        <p:txBody>
          <a:bodyPr>
            <a:normAutofit fontScale="92500"/>
          </a:bodyPr>
          <a:lstStyle/>
          <a:p>
            <a:pPr marL="0" indent="0" algn="just">
              <a:buNone/>
            </a:pPr>
            <a:endParaRPr lang="en-US" dirty="0"/>
          </a:p>
          <a:p>
            <a:pPr algn="just"/>
            <a:r>
              <a:rPr lang="en-US" dirty="0" smtClean="0"/>
              <a:t>“</a:t>
            </a:r>
            <a:r>
              <a:rPr lang="en-US" i="1" dirty="0" smtClean="0"/>
              <a:t>Those </a:t>
            </a:r>
            <a:r>
              <a:rPr lang="en-US" i="1" dirty="0"/>
              <a:t>who have just begun </a:t>
            </a:r>
            <a:r>
              <a:rPr lang="en-US" i="1" dirty="0" smtClean="0"/>
              <a:t>this </a:t>
            </a:r>
            <a:r>
              <a:rPr lang="en-US" i="1" dirty="0"/>
              <a:t>fight </a:t>
            </a:r>
            <a:r>
              <a:rPr lang="en-US" i="1" dirty="0" smtClean="0"/>
              <a:t>see </a:t>
            </a:r>
            <a:r>
              <a:rPr lang="en-US" i="1" dirty="0"/>
              <a:t>constantly their spirit </a:t>
            </a:r>
            <a:r>
              <a:rPr lang="en-US" i="1" dirty="0" smtClean="0"/>
              <a:t>(</a:t>
            </a:r>
            <a:r>
              <a:rPr lang="en-US" i="1" dirty="0" err="1" smtClean="0"/>
              <a:t>noûs</a:t>
            </a:r>
            <a:r>
              <a:rPr lang="en-US" i="1" dirty="0" smtClean="0"/>
              <a:t>) running </a:t>
            </a:r>
            <a:r>
              <a:rPr lang="en-US" i="1" dirty="0"/>
              <a:t>away: </a:t>
            </a:r>
            <a:r>
              <a:rPr lang="en-US" i="1" dirty="0" smtClean="0"/>
              <a:t>hardly collected; </a:t>
            </a:r>
            <a:r>
              <a:rPr lang="en-US" i="1" dirty="0"/>
              <a:t>it is thus necessary to them to return </a:t>
            </a:r>
            <a:r>
              <a:rPr lang="en-US" i="1" dirty="0" smtClean="0"/>
              <a:t>it </a:t>
            </a:r>
            <a:r>
              <a:rPr lang="en-US" i="1" dirty="0"/>
              <a:t>to them so constantly. In their inexperience, they do not realize that nothing to the world is more difficult to contemplate and more mobile than the spirit. That is why some people recommend them to check </a:t>
            </a:r>
            <a:r>
              <a:rPr lang="en-US" i="1" dirty="0" smtClean="0"/>
              <a:t>comings </a:t>
            </a:r>
            <a:r>
              <a:rPr lang="en-US" i="1" dirty="0"/>
              <a:t>and goings of the breath and </a:t>
            </a:r>
            <a:r>
              <a:rPr lang="en-US" i="1" dirty="0" smtClean="0"/>
              <a:t>to retain it </a:t>
            </a:r>
            <a:r>
              <a:rPr lang="en-US" i="1" dirty="0"/>
              <a:t>a little, to </a:t>
            </a:r>
            <a:r>
              <a:rPr lang="en-US" i="1" dirty="0" smtClean="0"/>
              <a:t>retain </a:t>
            </a:r>
            <a:r>
              <a:rPr lang="en-US" i="1" dirty="0"/>
              <a:t>also the spirit by staying up the breath until by means of God they progressed until they forbade their spirit all which surrounds </a:t>
            </a:r>
            <a:r>
              <a:rPr lang="en-US" i="1" dirty="0" smtClean="0"/>
              <a:t>it </a:t>
            </a:r>
            <a:r>
              <a:rPr lang="en-US" i="1" dirty="0"/>
              <a:t>and </a:t>
            </a:r>
            <a:r>
              <a:rPr lang="en-US" i="1" dirty="0" smtClean="0"/>
              <a:t>cleansed it, </a:t>
            </a:r>
            <a:r>
              <a:rPr lang="en-US" i="1" dirty="0"/>
              <a:t>and until they can return </a:t>
            </a:r>
            <a:r>
              <a:rPr lang="en-US" i="1" dirty="0" smtClean="0"/>
              <a:t>it </a:t>
            </a:r>
            <a:r>
              <a:rPr lang="en-US" i="1" dirty="0"/>
              <a:t>really to a unified meditation. And we can notice that it is a spontaneous effect of the attention of the spirit there, because comings and goings of the breath becomes peaceful during any intense </a:t>
            </a:r>
            <a:r>
              <a:rPr lang="en-US" i="1" dirty="0" smtClean="0"/>
              <a:t>meditation</a:t>
            </a:r>
            <a:r>
              <a:rPr lang="en-US" i="1" dirty="0" smtClean="0"/>
              <a:t>, </a:t>
            </a:r>
            <a:r>
              <a:rPr lang="en-US" i="1" dirty="0"/>
              <a:t>especially to those who are, of body and spirit, in the </a:t>
            </a:r>
            <a:r>
              <a:rPr lang="en-US" i="1" dirty="0" smtClean="0"/>
              <a:t>rest</a:t>
            </a:r>
            <a:r>
              <a:rPr lang="en-US" dirty="0" smtClean="0"/>
              <a:t>” </a:t>
            </a:r>
            <a:endParaRPr lang="en-US" dirty="0"/>
          </a:p>
          <a:p>
            <a:pPr marL="0" indent="0" algn="just">
              <a:buNone/>
            </a:pPr>
            <a:r>
              <a:rPr lang="en-US" dirty="0"/>
              <a:t> </a:t>
            </a:r>
            <a:r>
              <a:rPr lang="en-US" dirty="0" smtClean="0"/>
              <a:t>    (Saint Gregory </a:t>
            </a:r>
            <a:r>
              <a:rPr lang="en-US" dirty="0" err="1" smtClean="0"/>
              <a:t>Palamas</a:t>
            </a:r>
            <a:r>
              <a:rPr lang="en-US" dirty="0" smtClean="0"/>
              <a:t>. </a:t>
            </a:r>
            <a:r>
              <a:rPr lang="fr-FR" dirty="0"/>
              <a:t>Défense Des Saints </a:t>
            </a:r>
            <a:r>
              <a:rPr lang="fr-FR" dirty="0" smtClean="0"/>
              <a:t>Hésychastes</a:t>
            </a:r>
            <a:r>
              <a:rPr lang="fr-FR" dirty="0"/>
              <a:t> </a:t>
            </a:r>
            <a:r>
              <a:rPr lang="fr-FR" dirty="0" smtClean="0"/>
              <a:t>by </a:t>
            </a:r>
            <a:r>
              <a:rPr lang="fr-FR" dirty="0"/>
              <a:t>J. </a:t>
            </a:r>
            <a:r>
              <a:rPr lang="fr-FR" dirty="0" err="1"/>
              <a:t>Meyendorff</a:t>
            </a:r>
            <a:r>
              <a:rPr lang="fr-FR" dirty="0"/>
              <a:t> </a:t>
            </a:r>
            <a:r>
              <a:rPr lang="en-US" dirty="0" smtClean="0"/>
              <a:t>).</a:t>
            </a:r>
          </a:p>
          <a:p>
            <a:pPr algn="just"/>
            <a:endParaRPr lang="en-US" dirty="0" smtClean="0"/>
          </a:p>
          <a:p>
            <a:pPr marL="0" indent="0" algn="just">
              <a:buNone/>
            </a:pPr>
            <a:endParaRPr lang="en-US" dirty="0" smtClean="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11544040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a:t>
            </a:r>
            <a:r>
              <a:rPr lang="fr-FR" dirty="0" err="1" smtClean="0"/>
              <a:t>exercise</a:t>
            </a:r>
            <a:r>
              <a:rPr lang="fr-FR" dirty="0" smtClean="0"/>
              <a:t> of </a:t>
            </a:r>
            <a:r>
              <a:rPr lang="fr-FR" dirty="0" err="1" smtClean="0"/>
              <a:t>death</a:t>
            </a:r>
            <a:r>
              <a:rPr lang="fr-FR" dirty="0" smtClean="0"/>
              <a:t> </a:t>
            </a:r>
            <a:endParaRPr lang="fr-FR" dirty="0"/>
          </a:p>
        </p:txBody>
      </p:sp>
      <p:sp>
        <p:nvSpPr>
          <p:cNvPr id="3" name="Espace réservé du contenu 2"/>
          <p:cNvSpPr>
            <a:spLocks noGrp="1"/>
          </p:cNvSpPr>
          <p:nvPr>
            <p:ph idx="1"/>
          </p:nvPr>
        </p:nvSpPr>
        <p:spPr/>
        <p:txBody>
          <a:bodyPr>
            <a:normAutofit/>
          </a:bodyPr>
          <a:lstStyle/>
          <a:p>
            <a:pPr marL="0" indent="0" algn="just">
              <a:buNone/>
            </a:pPr>
            <a:endParaRPr lang="en-US" dirty="0"/>
          </a:p>
          <a:p>
            <a:pPr algn="just"/>
            <a:r>
              <a:rPr lang="en-US" dirty="0" smtClean="0"/>
              <a:t>This extract </a:t>
            </a:r>
            <a:r>
              <a:rPr lang="en-US" dirty="0" err="1" smtClean="0"/>
              <a:t>enlights</a:t>
            </a:r>
            <a:r>
              <a:rPr lang="en-US" dirty="0" smtClean="0"/>
              <a:t> the fact that the ‘exercise of death and of separation of the body’ is a meditative practice using a respiratory technique that is probably inherited from the Greek philosophers. </a:t>
            </a:r>
          </a:p>
          <a:p>
            <a:pPr algn="just"/>
            <a:r>
              <a:rPr lang="en-US" dirty="0" smtClean="0"/>
              <a:t>Gregory </a:t>
            </a:r>
            <a:r>
              <a:rPr lang="en-US" dirty="0" err="1" smtClean="0"/>
              <a:t>Palamas</a:t>
            </a:r>
            <a:r>
              <a:rPr lang="en-US" dirty="0" smtClean="0"/>
              <a:t> notes that the spirit is ‘</a:t>
            </a:r>
            <a:r>
              <a:rPr lang="en-US" i="1" dirty="0" smtClean="0"/>
              <a:t>very mobile</a:t>
            </a:r>
            <a:r>
              <a:rPr lang="en-US" dirty="0" smtClean="0"/>
              <a:t>’. Hence the Hesychast tradition </a:t>
            </a:r>
            <a:r>
              <a:rPr lang="en-US" dirty="0" err="1" smtClean="0"/>
              <a:t>precises</a:t>
            </a:r>
            <a:r>
              <a:rPr lang="en-US" dirty="0" smtClean="0"/>
              <a:t> that the spirit is ‘</a:t>
            </a:r>
            <a:r>
              <a:rPr lang="en-US" i="1" dirty="0" err="1" smtClean="0"/>
              <a:t>aeikinetos</a:t>
            </a:r>
            <a:r>
              <a:rPr lang="en-US" i="1" dirty="0" smtClean="0"/>
              <a:t> kai </a:t>
            </a:r>
            <a:r>
              <a:rPr lang="en-US" i="1" dirty="0" err="1" smtClean="0"/>
              <a:t>polukinetos</a:t>
            </a:r>
            <a:r>
              <a:rPr lang="en-US" dirty="0" smtClean="0"/>
              <a:t>’ which means ‘always and extremely agitated’. Hence it has to be quieted. </a:t>
            </a:r>
          </a:p>
          <a:p>
            <a:pPr algn="just"/>
            <a:r>
              <a:rPr lang="en-US" dirty="0" smtClean="0"/>
              <a:t>In this respect, it is also interesting to read the Buddhist masters. Although they reported the ‘mindfulness’ experience with very different words from the ancient philosophers ones, the laws of the human psyche are universal. </a:t>
            </a:r>
            <a:endParaRPr lang="en-US" dirty="0"/>
          </a:p>
          <a:p>
            <a:pPr algn="just"/>
            <a:endParaRPr lang="en-US" dirty="0" smtClean="0"/>
          </a:p>
          <a:p>
            <a:pPr marL="0" indent="0" algn="just">
              <a:buNone/>
            </a:pPr>
            <a:endParaRPr lang="en-US" dirty="0" smtClean="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34023695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union </a:t>
            </a:r>
            <a:r>
              <a:rPr lang="fr-FR" dirty="0" err="1" smtClean="0"/>
              <a:t>with</a:t>
            </a:r>
            <a:r>
              <a:rPr lang="fr-FR" dirty="0" smtClean="0"/>
              <a:t> the divine</a:t>
            </a:r>
            <a:endParaRPr lang="fr-FR" dirty="0"/>
          </a:p>
        </p:txBody>
      </p:sp>
      <p:sp>
        <p:nvSpPr>
          <p:cNvPr id="3" name="Espace réservé du contenu 2"/>
          <p:cNvSpPr>
            <a:spLocks noGrp="1"/>
          </p:cNvSpPr>
          <p:nvPr>
            <p:ph idx="1"/>
          </p:nvPr>
        </p:nvSpPr>
        <p:spPr/>
        <p:txBody>
          <a:bodyPr>
            <a:normAutofit/>
          </a:bodyPr>
          <a:lstStyle/>
          <a:p>
            <a:pPr marL="0" indent="0" algn="just">
              <a:buNone/>
            </a:pPr>
            <a:endParaRPr lang="en-US" dirty="0"/>
          </a:p>
          <a:p>
            <a:pPr algn="just"/>
            <a:r>
              <a:rPr lang="en-US" dirty="0" smtClean="0"/>
              <a:t>Marcus-Aurelius “</a:t>
            </a:r>
            <a:r>
              <a:rPr lang="en-US" i="1" dirty="0" smtClean="0"/>
              <a:t>Dig within; for within you lies the fountain of good, and it can always be gushing forth if only you always dig</a:t>
            </a:r>
            <a:r>
              <a:rPr lang="en-US" dirty="0" smtClean="0"/>
              <a:t>” (Meditation 7.59) </a:t>
            </a:r>
          </a:p>
          <a:p>
            <a:pPr algn="just"/>
            <a:r>
              <a:rPr lang="en-US" dirty="0" smtClean="0"/>
              <a:t>In the </a:t>
            </a:r>
            <a:r>
              <a:rPr lang="en-US" i="1" dirty="0" err="1" smtClean="0"/>
              <a:t>noûs</a:t>
            </a:r>
            <a:r>
              <a:rPr lang="en-US" dirty="0" smtClean="0"/>
              <a:t> is registered the ‘</a:t>
            </a:r>
            <a:r>
              <a:rPr lang="en-US" i="1" dirty="0" smtClean="0"/>
              <a:t>fountain of good</a:t>
            </a:r>
            <a:r>
              <a:rPr lang="en-US" dirty="0" smtClean="0"/>
              <a:t>’ that is an attraction </a:t>
            </a:r>
            <a:r>
              <a:rPr lang="en-US" dirty="0"/>
              <a:t>for the </a:t>
            </a:r>
            <a:r>
              <a:rPr lang="en-US" dirty="0" smtClean="0"/>
              <a:t>virtue capable </a:t>
            </a:r>
            <a:r>
              <a:rPr lang="en-US" dirty="0"/>
              <a:t>of triumphing over all the requests of </a:t>
            </a:r>
            <a:r>
              <a:rPr lang="en-US" dirty="0" smtClean="0"/>
              <a:t>the external things</a:t>
            </a:r>
          </a:p>
          <a:p>
            <a:pPr algn="just"/>
            <a:r>
              <a:rPr lang="en-US" dirty="0"/>
              <a:t>But in fact, these divine energies are still in him only in the state of </a:t>
            </a:r>
            <a:r>
              <a:rPr lang="en-US" dirty="0" smtClean="0"/>
              <a:t>germs or seeds of virtue that will </a:t>
            </a:r>
            <a:r>
              <a:rPr lang="en-US" dirty="0"/>
              <a:t>require </a:t>
            </a:r>
            <a:r>
              <a:rPr lang="en-US" dirty="0" smtClean="0"/>
              <a:t>an education – </a:t>
            </a:r>
            <a:r>
              <a:rPr lang="en-US" i="1" dirty="0" smtClean="0"/>
              <a:t>a paideia</a:t>
            </a:r>
            <a:r>
              <a:rPr lang="en-US" dirty="0" smtClean="0"/>
              <a:t>- to </a:t>
            </a:r>
            <a:r>
              <a:rPr lang="en-US" dirty="0"/>
              <a:t>bloom in </a:t>
            </a:r>
            <a:r>
              <a:rPr lang="en-US" dirty="0" smtClean="0"/>
              <a:t>a spontaneous  </a:t>
            </a:r>
            <a:r>
              <a:rPr lang="en-US" dirty="0"/>
              <a:t>orientation </a:t>
            </a:r>
            <a:r>
              <a:rPr lang="en-US" dirty="0" smtClean="0"/>
              <a:t>of </a:t>
            </a:r>
            <a:r>
              <a:rPr lang="en-US" dirty="0"/>
              <a:t>all the movements of </a:t>
            </a:r>
            <a:r>
              <a:rPr lang="en-US" dirty="0" smtClean="0"/>
              <a:t>his </a:t>
            </a:r>
            <a:r>
              <a:rPr lang="en-US" dirty="0"/>
              <a:t>psyche towards </a:t>
            </a:r>
            <a:r>
              <a:rPr lang="en-US" dirty="0" smtClean="0"/>
              <a:t>God (Nature) doing </a:t>
            </a:r>
            <a:r>
              <a:rPr lang="en-US" dirty="0"/>
              <a:t>what is just, desiring what come to pass, and saying what is </a:t>
            </a:r>
            <a:r>
              <a:rPr lang="en-US" dirty="0" smtClean="0"/>
              <a:t>true.</a:t>
            </a:r>
            <a:endParaRPr lang="en-US" dirty="0" smtClean="0">
              <a:solidFill>
                <a:srgbClr val="FF0000"/>
              </a:solidFill>
            </a:endParaRPr>
          </a:p>
          <a:p>
            <a:pPr marL="0" indent="0" algn="just">
              <a:buNone/>
            </a:pPr>
            <a:endParaRPr lang="en-US" dirty="0" smtClean="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1968788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union </a:t>
            </a:r>
            <a:r>
              <a:rPr lang="fr-FR" dirty="0" err="1" smtClean="0"/>
              <a:t>with</a:t>
            </a:r>
            <a:r>
              <a:rPr lang="fr-FR" dirty="0" smtClean="0"/>
              <a:t> the divine</a:t>
            </a:r>
            <a:endParaRPr lang="fr-FR" dirty="0"/>
          </a:p>
        </p:txBody>
      </p:sp>
      <p:sp>
        <p:nvSpPr>
          <p:cNvPr id="3" name="Espace réservé du contenu 2"/>
          <p:cNvSpPr>
            <a:spLocks noGrp="1"/>
          </p:cNvSpPr>
          <p:nvPr>
            <p:ph idx="1"/>
          </p:nvPr>
        </p:nvSpPr>
        <p:spPr/>
        <p:txBody>
          <a:bodyPr>
            <a:normAutofit/>
          </a:bodyPr>
          <a:lstStyle/>
          <a:p>
            <a:pPr marL="0" indent="0" algn="just">
              <a:buNone/>
            </a:pPr>
            <a:endParaRPr lang="en-US" dirty="0"/>
          </a:p>
          <a:p>
            <a:pPr algn="just"/>
            <a:r>
              <a:rPr lang="en-US" dirty="0" smtClean="0"/>
              <a:t>This </a:t>
            </a:r>
            <a:r>
              <a:rPr lang="en-US" dirty="0"/>
              <a:t>state of </a:t>
            </a:r>
            <a:r>
              <a:rPr lang="en-US" dirty="0" smtClean="0"/>
              <a:t>harmonization with the divine seems </a:t>
            </a:r>
            <a:r>
              <a:rPr lang="en-US" dirty="0"/>
              <a:t>to be the </a:t>
            </a:r>
            <a:r>
              <a:rPr lang="en-US" dirty="0" smtClean="0"/>
              <a:t>authentic </a:t>
            </a:r>
            <a:r>
              <a:rPr lang="en-US" dirty="0"/>
              <a:t>human </a:t>
            </a:r>
            <a:r>
              <a:rPr lang="en-US" dirty="0" smtClean="0"/>
              <a:t>nature. </a:t>
            </a:r>
          </a:p>
          <a:p>
            <a:pPr algn="just"/>
            <a:r>
              <a:rPr lang="en-US" dirty="0" smtClean="0"/>
              <a:t>If this state is not achieved, the </a:t>
            </a:r>
            <a:r>
              <a:rPr lang="en-US" dirty="0"/>
              <a:t>man will </a:t>
            </a:r>
            <a:r>
              <a:rPr lang="en-US" dirty="0" smtClean="0"/>
              <a:t>live </a:t>
            </a:r>
            <a:r>
              <a:rPr lang="en-US" dirty="0"/>
              <a:t>in a kind of waking </a:t>
            </a:r>
            <a:r>
              <a:rPr lang="en-US" dirty="0" smtClean="0"/>
              <a:t>dream (</a:t>
            </a:r>
            <a:r>
              <a:rPr lang="en-US" i="1" dirty="0" err="1" smtClean="0"/>
              <a:t>tuphos</a:t>
            </a:r>
            <a:r>
              <a:rPr lang="en-US" dirty="0" smtClean="0"/>
              <a:t>, literally mist or ‘fog’), </a:t>
            </a:r>
            <a:r>
              <a:rPr lang="en-US" dirty="0"/>
              <a:t>of </a:t>
            </a:r>
            <a:r>
              <a:rPr lang="en-US" dirty="0" smtClean="0"/>
              <a:t>an unreal </a:t>
            </a:r>
            <a:r>
              <a:rPr lang="en-US" dirty="0"/>
              <a:t>world where the good and evil, the truth and the forgery, </a:t>
            </a:r>
            <a:r>
              <a:rPr lang="en-US" dirty="0" smtClean="0"/>
              <a:t>are only estimated according </a:t>
            </a:r>
            <a:r>
              <a:rPr lang="en-US" dirty="0"/>
              <a:t>to its own </a:t>
            </a:r>
            <a:r>
              <a:rPr lang="en-US" dirty="0" smtClean="0"/>
              <a:t>affective tendencies. </a:t>
            </a:r>
          </a:p>
          <a:p>
            <a:pPr algn="just"/>
            <a:r>
              <a:rPr lang="en-US" dirty="0" smtClean="0"/>
              <a:t>The practice of the exercise of death </a:t>
            </a:r>
            <a:r>
              <a:rPr lang="en-US" dirty="0"/>
              <a:t>enables </a:t>
            </a:r>
            <a:r>
              <a:rPr lang="en-US" dirty="0" smtClean="0"/>
              <a:t>the human being to </a:t>
            </a:r>
            <a:r>
              <a:rPr lang="en-US" dirty="0"/>
              <a:t>get out </a:t>
            </a:r>
            <a:r>
              <a:rPr lang="en-US" dirty="0" smtClean="0"/>
              <a:t>of the waking dream, </a:t>
            </a:r>
            <a:r>
              <a:rPr lang="en-US" dirty="0"/>
              <a:t>to be </a:t>
            </a:r>
            <a:r>
              <a:rPr lang="en-US" i="1" dirty="0"/>
              <a:t>a-</a:t>
            </a:r>
            <a:r>
              <a:rPr lang="en-US" i="1" dirty="0" err="1"/>
              <a:t>lethê</a:t>
            </a:r>
            <a:r>
              <a:rPr lang="en-US" dirty="0"/>
              <a:t>, to be awakened or ‘</a:t>
            </a:r>
            <a:r>
              <a:rPr lang="en-US" i="1" dirty="0" err="1"/>
              <a:t>egregoros</a:t>
            </a:r>
            <a:r>
              <a:rPr lang="en-US" dirty="0"/>
              <a:t>’ (Heraclitus, fragment n°89).</a:t>
            </a:r>
          </a:p>
          <a:p>
            <a:pPr marL="0" indent="0" algn="just">
              <a:buNone/>
            </a:pPr>
            <a:endParaRPr lang="en-US" dirty="0"/>
          </a:p>
          <a:p>
            <a:pPr marL="0" indent="0" algn="just">
              <a:buNone/>
            </a:pPr>
            <a:endParaRPr lang="en-US" dirty="0" smtClean="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4085546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union </a:t>
            </a:r>
            <a:r>
              <a:rPr lang="fr-FR" dirty="0" err="1" smtClean="0"/>
              <a:t>with</a:t>
            </a:r>
            <a:r>
              <a:rPr lang="fr-FR" dirty="0" smtClean="0"/>
              <a:t> the divine</a:t>
            </a:r>
            <a:endParaRPr lang="fr-FR" dirty="0"/>
          </a:p>
        </p:txBody>
      </p:sp>
      <p:sp>
        <p:nvSpPr>
          <p:cNvPr id="3" name="Espace réservé du contenu 2"/>
          <p:cNvSpPr>
            <a:spLocks noGrp="1"/>
          </p:cNvSpPr>
          <p:nvPr>
            <p:ph idx="1"/>
          </p:nvPr>
        </p:nvSpPr>
        <p:spPr/>
        <p:txBody>
          <a:bodyPr>
            <a:normAutofit/>
          </a:bodyPr>
          <a:lstStyle/>
          <a:p>
            <a:pPr marL="0" indent="0" algn="just">
              <a:buNone/>
            </a:pPr>
            <a:endParaRPr lang="en-US" dirty="0"/>
          </a:p>
          <a:p>
            <a:pPr marL="0" indent="0" algn="just">
              <a:buNone/>
            </a:pPr>
            <a:r>
              <a:rPr lang="en-US" dirty="0" smtClean="0"/>
              <a:t> </a:t>
            </a:r>
          </a:p>
          <a:p>
            <a:pPr algn="just"/>
            <a:r>
              <a:rPr lang="en-US" dirty="0" smtClean="0"/>
              <a:t>The sphere of the soul is faithful to its form when it neither reaches out towards anything outside itself nor contracts inwards, and when it is neither dispersed abroad nor dies down, but shines forth with a steady light by which it beholds the truth of all things and the truth within itself (Marcus-Aurelius, Meditation 11.12)</a:t>
            </a:r>
            <a:endParaRPr lang="en-US" dirty="0"/>
          </a:p>
          <a:p>
            <a:pPr marL="0" indent="0" algn="just">
              <a:buNone/>
            </a:pPr>
            <a:r>
              <a:rPr lang="en-US" dirty="0" smtClean="0"/>
              <a:t>.</a:t>
            </a:r>
            <a:endParaRPr lang="en-US" dirty="0"/>
          </a:p>
          <a:p>
            <a:pPr marL="0" indent="0" algn="just">
              <a:buNone/>
            </a:pPr>
            <a:endParaRPr lang="en-US" dirty="0"/>
          </a:p>
          <a:p>
            <a:pPr marL="0" indent="0" algn="just">
              <a:buNone/>
            </a:pPr>
            <a:endParaRPr lang="en-US" dirty="0" smtClean="0"/>
          </a:p>
          <a:p>
            <a:pPr marL="0" indent="0" algn="just">
              <a:buNone/>
            </a:pPr>
            <a:endParaRPr lang="en-US" dirty="0" smtClean="0"/>
          </a:p>
          <a:p>
            <a:pPr algn="just"/>
            <a:endParaRPr lang="en-US" dirty="0" smtClean="0"/>
          </a:p>
          <a:p>
            <a:pPr marL="0" indent="0" algn="just">
              <a:buNone/>
            </a:pPr>
            <a:endParaRPr lang="en-US" dirty="0" smtClean="0"/>
          </a:p>
          <a:p>
            <a:pPr algn="just"/>
            <a:endParaRPr lang="en-US" dirty="0" smtClean="0"/>
          </a:p>
          <a:p>
            <a:pPr algn="just"/>
            <a:endParaRPr lang="en-US" dirty="0"/>
          </a:p>
          <a:p>
            <a:pPr algn="just"/>
            <a:endParaRPr lang="en-US" dirty="0"/>
          </a:p>
          <a:p>
            <a:pPr marL="0" indent="0" algn="just">
              <a:buNone/>
            </a:pPr>
            <a:endParaRPr lang="en-US" dirty="0" smtClean="0"/>
          </a:p>
          <a:p>
            <a:pPr marL="0" indent="0" algn="just">
              <a:buNone/>
            </a:pPr>
            <a:endParaRPr lang="en-US" dirty="0" smtClean="0"/>
          </a:p>
        </p:txBody>
      </p:sp>
    </p:spTree>
    <p:extLst>
      <p:ext uri="{BB962C8B-B14F-4D97-AF65-F5344CB8AC3E}">
        <p14:creationId xmlns:p14="http://schemas.microsoft.com/office/powerpoint/2010/main" val="13689854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r>
            <a:br>
              <a:rPr lang="fr-FR" dirty="0" smtClean="0"/>
            </a:br>
            <a:endParaRPr lang="fr-FR" dirty="0"/>
          </a:p>
        </p:txBody>
      </p:sp>
      <p:pic>
        <p:nvPicPr>
          <p:cNvPr id="6" name="Espace réservé du conten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7600" y="1996225"/>
            <a:ext cx="5486400" cy="3606085"/>
          </a:xfrm>
        </p:spPr>
      </p:pic>
    </p:spTree>
    <p:extLst>
      <p:ext uri="{BB962C8B-B14F-4D97-AF65-F5344CB8AC3E}">
        <p14:creationId xmlns:p14="http://schemas.microsoft.com/office/powerpoint/2010/main" val="2063709082"/>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1383</TotalTime>
  <Words>3388</Words>
  <Application>Microsoft Office PowerPoint</Application>
  <PresentationFormat>Grand écran</PresentationFormat>
  <Paragraphs>263</Paragraphs>
  <Slides>36</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36</vt:i4>
      </vt:variant>
    </vt:vector>
  </HeadingPairs>
  <TitlesOfParts>
    <vt:vector size="40" baseType="lpstr">
      <vt:lpstr>Arial</vt:lpstr>
      <vt:lpstr>Century Gothic</vt:lpstr>
      <vt:lpstr>Wingdings 3</vt:lpstr>
      <vt:lpstr>Brin</vt:lpstr>
      <vt:lpstr>BODY, SOUL AND SPIRIT AND  THE EXERCISE OF DEATH</vt:lpstr>
      <vt:lpstr>Body, soul and spirit</vt:lpstr>
      <vt:lpstr>Body, soul and spirit</vt:lpstr>
      <vt:lpstr>A few books written by Michel Fromaget  (no english translations available)</vt:lpstr>
      <vt:lpstr>The body, soul and spirit paradigm</vt:lpstr>
      <vt:lpstr>The body, soul and spirit paradigm</vt:lpstr>
      <vt:lpstr>General considerations</vt:lpstr>
      <vt:lpstr>General considerations</vt:lpstr>
      <vt:lpstr>General considerations</vt:lpstr>
      <vt:lpstr>The body (somâ)</vt:lpstr>
      <vt:lpstr>The body (somâ)</vt:lpstr>
      <vt:lpstr>The soul (psukhê)</vt:lpstr>
      <vt:lpstr>The soul (psukhê)</vt:lpstr>
      <vt:lpstr>The soul (psukhê)</vt:lpstr>
      <vt:lpstr>The soul (psukhê)</vt:lpstr>
      <vt:lpstr>Psyché ranimée par le baiser de l’amour (1793)</vt:lpstr>
      <vt:lpstr>The mind (noûs)</vt:lpstr>
      <vt:lpstr>The mind (noûs)</vt:lpstr>
      <vt:lpstr>The mind (noûs)</vt:lpstr>
      <vt:lpstr>The mind (noûs)</vt:lpstr>
      <vt:lpstr>The experience of the noûs</vt:lpstr>
      <vt:lpstr>The experience of the noûs</vt:lpstr>
      <vt:lpstr>The experience of the noûs</vt:lpstr>
      <vt:lpstr>Anamorphic image </vt:lpstr>
      <vt:lpstr>The exercise of death</vt:lpstr>
      <vt:lpstr>The exercise of death</vt:lpstr>
      <vt:lpstr>The exercise of death</vt:lpstr>
      <vt:lpstr>The exercise of death</vt:lpstr>
      <vt:lpstr>The exercise of death</vt:lpstr>
      <vt:lpstr>The exercise of death</vt:lpstr>
      <vt:lpstr>The exercise of death </vt:lpstr>
      <vt:lpstr>The exercise of death </vt:lpstr>
      <vt:lpstr>The union with the divine</vt:lpstr>
      <vt:lpstr>The union with the divine</vt:lpstr>
      <vt:lpstr>The union with the divine</vt:lpstr>
      <vt:lpst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TERNARY ANTHROPOLOGY &amp; ANAKHORESIS</dc:title>
  <dc:creator>BUZARE Elen</dc:creator>
  <cp:lastModifiedBy>BUZARE Elen</cp:lastModifiedBy>
  <cp:revision>151</cp:revision>
  <cp:lastPrinted>2015-11-04T06:12:31Z</cp:lastPrinted>
  <dcterms:created xsi:type="dcterms:W3CDTF">2015-09-22T17:55:00Z</dcterms:created>
  <dcterms:modified xsi:type="dcterms:W3CDTF">2015-11-05T06:33:17Z</dcterms:modified>
</cp:coreProperties>
</file>